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Source Han Sans KR Bold" charset="1" panose="020B0800000000000000"/>
      <p:regular r:id="rId19"/>
    </p:embeddedFont>
    <p:embeddedFont>
      <p:font typeface="Source Han Sans KR" charset="1" panose="020B0400000000000000"/>
      <p:regular r:id="rId20"/>
    </p:embeddedFont>
    <p:embeddedFont>
      <p:font typeface="Arimo" charset="1" panose="020B060402020202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3548898"/>
            <a:ext cx="2705926" cy="648515"/>
            <a:chOff x="0" y="0"/>
            <a:chExt cx="712672" cy="170802"/>
          </a:xfrm>
        </p:grpSpPr>
        <p:sp>
          <p:nvSpPr>
            <p:cNvPr name="Freeform 3" id="3"/>
            <p:cNvSpPr/>
            <p:nvPr/>
          </p:nvSpPr>
          <p:spPr>
            <a:xfrm flipH="false" flipV="false" rot="0">
              <a:off x="0" y="0"/>
              <a:ext cx="712672" cy="170802"/>
            </a:xfrm>
            <a:custGeom>
              <a:avLst/>
              <a:gdLst/>
              <a:ahLst/>
              <a:cxnLst/>
              <a:rect r="r" b="b" t="t" l="l"/>
              <a:pathLst>
                <a:path h="170802" w="712672">
                  <a:moveTo>
                    <a:pt x="0" y="0"/>
                  </a:moveTo>
                  <a:lnTo>
                    <a:pt x="712672" y="0"/>
                  </a:lnTo>
                  <a:lnTo>
                    <a:pt x="712672" y="170802"/>
                  </a:lnTo>
                  <a:lnTo>
                    <a:pt x="0" y="170802"/>
                  </a:lnTo>
                  <a:close/>
                </a:path>
              </a:pathLst>
            </a:custGeom>
            <a:solidFill>
              <a:srgbClr val="FC4561"/>
            </a:solidFill>
          </p:spPr>
        </p:sp>
        <p:sp>
          <p:nvSpPr>
            <p:cNvPr name="TextBox 4" id="4"/>
            <p:cNvSpPr txBox="true"/>
            <p:nvPr/>
          </p:nvSpPr>
          <p:spPr>
            <a:xfrm>
              <a:off x="0" y="-38100"/>
              <a:ext cx="712672" cy="208902"/>
            </a:xfrm>
            <a:prstGeom prst="rect">
              <a:avLst/>
            </a:prstGeom>
          </p:spPr>
          <p:txBody>
            <a:bodyPr anchor="ctr" rtlCol="false" tIns="50800" lIns="50800" bIns="50800" rIns="50800"/>
            <a:lstStyle/>
            <a:p>
              <a:pPr algn="ctr">
                <a:lnSpc>
                  <a:spcPts val="2800"/>
                </a:lnSpc>
              </a:pPr>
            </a:p>
          </p:txBody>
        </p:sp>
      </p:grpSp>
      <p:sp>
        <p:nvSpPr>
          <p:cNvPr name="TextBox 5" id="5"/>
          <p:cNvSpPr txBox="true"/>
          <p:nvPr/>
        </p:nvSpPr>
        <p:spPr>
          <a:xfrm rot="0">
            <a:off x="1028700" y="4223503"/>
            <a:ext cx="8570863" cy="1377949"/>
          </a:xfrm>
          <a:prstGeom prst="rect">
            <a:avLst/>
          </a:prstGeom>
        </p:spPr>
        <p:txBody>
          <a:bodyPr anchor="t" rtlCol="false" tIns="0" lIns="0" bIns="0" rIns="0">
            <a:spAutoFit/>
          </a:bodyPr>
          <a:lstStyle/>
          <a:p>
            <a:pPr algn="l">
              <a:lnSpc>
                <a:spcPts val="11200"/>
              </a:lnSpc>
              <a:spcBef>
                <a:spcPct val="0"/>
              </a:spcBef>
            </a:pPr>
            <a:r>
              <a:rPr lang="en-US" b="true" sz="8000">
                <a:solidFill>
                  <a:srgbClr val="000000"/>
                </a:solidFill>
                <a:latin typeface="Source Han Sans KR Bold"/>
                <a:ea typeface="Source Han Sans KR Bold"/>
                <a:cs typeface="Source Han Sans KR Bold"/>
                <a:sym typeface="Source Han Sans KR Bold"/>
              </a:rPr>
              <a:t>2025 전기 졸업과제</a:t>
            </a:r>
          </a:p>
        </p:txBody>
      </p:sp>
      <p:sp>
        <p:nvSpPr>
          <p:cNvPr name="TextBox 6" id="6"/>
          <p:cNvSpPr txBox="true"/>
          <p:nvPr/>
        </p:nvSpPr>
        <p:spPr>
          <a:xfrm rot="0">
            <a:off x="1651364" y="3638205"/>
            <a:ext cx="1460599" cy="422275"/>
          </a:xfrm>
          <a:prstGeom prst="rect">
            <a:avLst/>
          </a:prstGeom>
        </p:spPr>
        <p:txBody>
          <a:bodyPr anchor="t" rtlCol="false" tIns="0" lIns="0" bIns="0" rIns="0">
            <a:spAutoFit/>
          </a:bodyPr>
          <a:lstStyle/>
          <a:p>
            <a:pPr algn="ctr">
              <a:lnSpc>
                <a:spcPts val="3499"/>
              </a:lnSpc>
              <a:spcBef>
                <a:spcPct val="0"/>
              </a:spcBef>
            </a:pPr>
            <a:r>
              <a:rPr lang="en-US" b="true" sz="2499">
                <a:solidFill>
                  <a:srgbClr val="FFFFFF"/>
                </a:solidFill>
                <a:latin typeface="Source Han Sans KR Bold"/>
                <a:ea typeface="Source Han Sans KR Bold"/>
                <a:cs typeface="Source Han Sans KR Bold"/>
                <a:sym typeface="Source Han Sans KR Bold"/>
              </a:rPr>
              <a:t>토마토주스</a:t>
            </a:r>
          </a:p>
        </p:txBody>
      </p:sp>
      <p:sp>
        <p:nvSpPr>
          <p:cNvPr name="TextBox 7" id="7"/>
          <p:cNvSpPr txBox="true"/>
          <p:nvPr/>
        </p:nvSpPr>
        <p:spPr>
          <a:xfrm rot="0">
            <a:off x="1028700" y="5877677"/>
            <a:ext cx="10736163" cy="860425"/>
          </a:xfrm>
          <a:prstGeom prst="rect">
            <a:avLst/>
          </a:prstGeom>
        </p:spPr>
        <p:txBody>
          <a:bodyPr anchor="t" rtlCol="false" tIns="0" lIns="0" bIns="0" rIns="0">
            <a:spAutoFit/>
          </a:bodyPr>
          <a:lstStyle/>
          <a:p>
            <a:pPr algn="l">
              <a:lnSpc>
                <a:spcPts val="3499"/>
              </a:lnSpc>
            </a:pPr>
            <a:r>
              <a:rPr lang="en-US" sz="2499">
                <a:solidFill>
                  <a:srgbClr val="000000">
                    <a:alpha val="60000"/>
                  </a:srgbClr>
                </a:solidFill>
                <a:latin typeface="Source Han Sans KR"/>
                <a:ea typeface="Source Han Sans KR"/>
                <a:cs typeface="Source Han Sans KR"/>
                <a:sym typeface="Source Han Sans KR"/>
              </a:rPr>
              <a:t>공공데이터를 활용한 KoBERT 파인튜닝과 한국어 키워드 분석 및 대시보드 시각화</a:t>
            </a:r>
          </a:p>
          <a:p>
            <a:pPr algn="l">
              <a:lnSpc>
                <a:spcPts val="3499"/>
              </a:lnSpc>
              <a:spcBef>
                <a:spcPct val="0"/>
              </a:spcBef>
            </a:pPr>
          </a:p>
        </p:txBody>
      </p:sp>
      <p:sp>
        <p:nvSpPr>
          <p:cNvPr name="TextBox 8" id="8"/>
          <p:cNvSpPr txBox="true"/>
          <p:nvPr/>
        </p:nvSpPr>
        <p:spPr>
          <a:xfrm rot="0">
            <a:off x="15270459" y="7945427"/>
            <a:ext cx="2308027" cy="1736725"/>
          </a:xfrm>
          <a:prstGeom prst="rect">
            <a:avLst/>
          </a:prstGeom>
        </p:spPr>
        <p:txBody>
          <a:bodyPr anchor="t" rtlCol="false" tIns="0" lIns="0" bIns="0" rIns="0">
            <a:spAutoFit/>
          </a:bodyPr>
          <a:lstStyle/>
          <a:p>
            <a:pPr algn="r">
              <a:lnSpc>
                <a:spcPts val="3499"/>
              </a:lnSpc>
            </a:pPr>
            <a:r>
              <a:rPr lang="en-US" sz="2499">
                <a:solidFill>
                  <a:srgbClr val="000000">
                    <a:alpha val="60000"/>
                  </a:srgbClr>
                </a:solidFill>
                <a:latin typeface="Source Han Sans KR"/>
                <a:ea typeface="Source Han Sans KR"/>
                <a:cs typeface="Source Han Sans KR"/>
                <a:sym typeface="Source Han Sans KR"/>
              </a:rPr>
              <a:t>박준혁</a:t>
            </a:r>
          </a:p>
          <a:p>
            <a:pPr algn="r">
              <a:lnSpc>
                <a:spcPts val="3499"/>
              </a:lnSpc>
            </a:pPr>
            <a:r>
              <a:rPr lang="en-US" sz="2499">
                <a:solidFill>
                  <a:srgbClr val="000000">
                    <a:alpha val="60000"/>
                  </a:srgbClr>
                </a:solidFill>
                <a:latin typeface="Source Han Sans KR"/>
                <a:ea typeface="Source Han Sans KR"/>
                <a:cs typeface="Source Han Sans KR"/>
                <a:sym typeface="Source Han Sans KR"/>
              </a:rPr>
              <a:t>이차현</a:t>
            </a:r>
          </a:p>
          <a:p>
            <a:pPr algn="r">
              <a:lnSpc>
                <a:spcPts val="3499"/>
              </a:lnSpc>
            </a:pPr>
            <a:r>
              <a:rPr lang="en-US" sz="2499">
                <a:solidFill>
                  <a:srgbClr val="000000">
                    <a:alpha val="60000"/>
                  </a:srgbClr>
                </a:solidFill>
                <a:latin typeface="Source Han Sans KR"/>
                <a:ea typeface="Source Han Sans KR"/>
                <a:cs typeface="Source Han Sans KR"/>
                <a:sym typeface="Source Han Sans KR"/>
              </a:rPr>
              <a:t>임성표</a:t>
            </a:r>
          </a:p>
          <a:p>
            <a:pPr algn="r">
              <a:lnSpc>
                <a:spcPts val="3499"/>
              </a:lnSpc>
              <a:spcBef>
                <a:spcPct val="0"/>
              </a:spcBef>
            </a:pPr>
            <a:r>
              <a:rPr lang="en-US" sz="2499">
                <a:solidFill>
                  <a:srgbClr val="000000">
                    <a:alpha val="60000"/>
                  </a:srgbClr>
                </a:solidFill>
                <a:latin typeface="Source Han Sans KR"/>
                <a:ea typeface="Source Han Sans KR"/>
                <a:cs typeface="Source Han Sans KR"/>
                <a:sym typeface="Source Han Sans KR"/>
              </a:rPr>
              <a:t>지도교수 : 조준수</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1276161" y="2519866"/>
            <a:ext cx="15735678" cy="3422510"/>
          </a:xfrm>
          <a:custGeom>
            <a:avLst/>
            <a:gdLst/>
            <a:ahLst/>
            <a:cxnLst/>
            <a:rect r="r" b="b" t="t" l="l"/>
            <a:pathLst>
              <a:path h="3422510" w="15735678">
                <a:moveTo>
                  <a:pt x="0" y="0"/>
                </a:moveTo>
                <a:lnTo>
                  <a:pt x="15735678" y="0"/>
                </a:lnTo>
                <a:lnTo>
                  <a:pt x="15735678" y="3422510"/>
                </a:lnTo>
                <a:lnTo>
                  <a:pt x="0" y="3422510"/>
                </a:lnTo>
                <a:lnTo>
                  <a:pt x="0" y="0"/>
                </a:lnTo>
                <a:close/>
              </a:path>
            </a:pathLst>
          </a:custGeom>
          <a:blipFill>
            <a:blip r:embed="rId2"/>
            <a:stretch>
              <a:fillRect l="0" t="0" r="0" b="0"/>
            </a:stretch>
          </a:blipFill>
        </p:spPr>
      </p:sp>
      <p:sp>
        <p:nvSpPr>
          <p:cNvPr name="TextBox 6" id="6"/>
          <p:cNvSpPr txBox="true"/>
          <p:nvPr/>
        </p:nvSpPr>
        <p:spPr>
          <a:xfrm rot="0">
            <a:off x="788582" y="1214902"/>
            <a:ext cx="3860750"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모델 성능 평가</a:t>
            </a:r>
          </a:p>
        </p:txBody>
      </p:sp>
      <p:sp>
        <p:nvSpPr>
          <p:cNvPr name="TextBox 7" id="7"/>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05</a:t>
            </a:r>
          </a:p>
        </p:txBody>
      </p:sp>
      <p:sp>
        <p:nvSpPr>
          <p:cNvPr name="TextBox 8" id="8"/>
          <p:cNvSpPr txBox="true"/>
          <p:nvPr/>
        </p:nvSpPr>
        <p:spPr>
          <a:xfrm rot="0">
            <a:off x="4747440" y="6821316"/>
            <a:ext cx="8793120" cy="1920001"/>
          </a:xfrm>
          <a:prstGeom prst="rect">
            <a:avLst/>
          </a:prstGeom>
        </p:spPr>
        <p:txBody>
          <a:bodyPr anchor="t" rtlCol="false" tIns="0" lIns="0" bIns="0" rIns="0">
            <a:spAutoFit/>
          </a:bodyPr>
          <a:lstStyle/>
          <a:p>
            <a:pPr algn="l">
              <a:lnSpc>
                <a:spcPts val="3898"/>
              </a:lnSpc>
            </a:pPr>
            <a:r>
              <a:rPr lang="en-US" sz="2784" b="true">
                <a:solidFill>
                  <a:srgbClr val="000000"/>
                </a:solidFill>
                <a:latin typeface="Source Han Sans KR Bold"/>
                <a:ea typeface="Source Han Sans KR Bold"/>
                <a:cs typeface="Source Han Sans KR Bold"/>
                <a:sym typeface="Source Han Sans KR Bold"/>
              </a:rPr>
              <a:t>정확도        </a:t>
            </a:r>
            <a:r>
              <a:rPr lang="en-US" sz="2784">
                <a:solidFill>
                  <a:srgbClr val="000000"/>
                </a:solidFill>
                <a:latin typeface="Source Han Sans KR"/>
                <a:ea typeface="Source Han Sans KR"/>
                <a:cs typeface="Source Han Sans KR"/>
                <a:sym typeface="Source Han Sans KR"/>
              </a:rPr>
              <a:t>F1 Score 0.3214 (KeyBERT 대비 22%p 향상)</a:t>
            </a:r>
          </a:p>
          <a:p>
            <a:pPr algn="l">
              <a:lnSpc>
                <a:spcPts val="3898"/>
              </a:lnSpc>
            </a:pPr>
            <a:r>
              <a:rPr lang="en-US" sz="2784" b="true">
                <a:solidFill>
                  <a:srgbClr val="000000"/>
                </a:solidFill>
                <a:latin typeface="Source Han Sans KR Bold"/>
                <a:ea typeface="Source Han Sans KR Bold"/>
                <a:cs typeface="Source Han Sans KR Bold"/>
                <a:sym typeface="Source Han Sans KR Bold"/>
              </a:rPr>
              <a:t>처리 속도</a:t>
            </a:r>
            <a:r>
              <a:rPr lang="en-US" sz="2784">
                <a:solidFill>
                  <a:srgbClr val="000000"/>
                </a:solidFill>
                <a:latin typeface="Source Han Sans KR"/>
                <a:ea typeface="Source Han Sans KR"/>
                <a:cs typeface="Source Han Sans KR"/>
                <a:sym typeface="Source Han Sans KR"/>
              </a:rPr>
              <a:t>    2분 54초 (KeyBERT 대비 약 4배 빠름)</a:t>
            </a:r>
          </a:p>
          <a:p>
            <a:pPr algn="l">
              <a:lnSpc>
                <a:spcPts val="3898"/>
              </a:lnSpc>
            </a:pPr>
            <a:r>
              <a:rPr lang="en-US" sz="2784" b="true">
                <a:solidFill>
                  <a:srgbClr val="000000"/>
                </a:solidFill>
                <a:latin typeface="Source Han Sans KR Bold"/>
                <a:ea typeface="Source Han Sans KR Bold"/>
                <a:cs typeface="Source Han Sans KR Bold"/>
                <a:sym typeface="Source Han Sans KR Bold"/>
              </a:rPr>
              <a:t>균형성        </a:t>
            </a:r>
            <a:r>
              <a:rPr lang="en-US" sz="2784">
                <a:solidFill>
                  <a:srgbClr val="000000"/>
                </a:solidFill>
                <a:latin typeface="Source Han Sans KR"/>
                <a:ea typeface="Source Han Sans KR"/>
                <a:cs typeface="Source Han Sans KR"/>
                <a:sym typeface="Source Han Sans KR"/>
              </a:rPr>
              <a:t>Precision과 Recall의 균형 잡힌 성능</a:t>
            </a:r>
          </a:p>
          <a:p>
            <a:pPr algn="l">
              <a:lnSpc>
                <a:spcPts val="3898"/>
              </a:lnSpc>
              <a:spcBef>
                <a:spcPct val="0"/>
              </a:spcBef>
            </a:pPr>
            <a:r>
              <a:rPr lang="en-US" b="true" sz="2784">
                <a:solidFill>
                  <a:srgbClr val="000000"/>
                </a:solidFill>
                <a:latin typeface="Source Han Sans KR Bold"/>
                <a:ea typeface="Source Han Sans KR Bold"/>
                <a:cs typeface="Source Han Sans KR Bold"/>
                <a:sym typeface="Source Han Sans KR Bold"/>
              </a:rPr>
              <a:t>경량화        </a:t>
            </a:r>
            <a:r>
              <a:rPr lang="en-US" sz="2784">
                <a:solidFill>
                  <a:srgbClr val="000000"/>
                </a:solidFill>
                <a:latin typeface="Source Han Sans KR"/>
                <a:ea typeface="Source Han Sans KR"/>
                <a:cs typeface="Source Han Sans KR"/>
                <a:sym typeface="Source Han Sans KR"/>
              </a:rPr>
              <a:t>Teacher 모델 대비 5.75배 빠른 추론 속도</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997760" y="2936759"/>
            <a:ext cx="8315037" cy="5737376"/>
          </a:xfrm>
          <a:custGeom>
            <a:avLst/>
            <a:gdLst/>
            <a:ahLst/>
            <a:cxnLst/>
            <a:rect r="r" b="b" t="t" l="l"/>
            <a:pathLst>
              <a:path h="5737376" w="8315037">
                <a:moveTo>
                  <a:pt x="0" y="0"/>
                </a:moveTo>
                <a:lnTo>
                  <a:pt x="8315037" y="0"/>
                </a:lnTo>
                <a:lnTo>
                  <a:pt x="8315037" y="5737376"/>
                </a:lnTo>
                <a:lnTo>
                  <a:pt x="0" y="5737376"/>
                </a:lnTo>
                <a:lnTo>
                  <a:pt x="0" y="0"/>
                </a:lnTo>
                <a:close/>
              </a:path>
            </a:pathLst>
          </a:custGeom>
          <a:blipFill>
            <a:blip r:embed="rId2"/>
            <a:stretch>
              <a:fillRect l="0" t="0" r="0" b="0"/>
            </a:stretch>
          </a:blipFill>
        </p:spPr>
      </p:sp>
      <p:sp>
        <p:nvSpPr>
          <p:cNvPr name="Freeform 6" id="6"/>
          <p:cNvSpPr/>
          <p:nvPr/>
        </p:nvSpPr>
        <p:spPr>
          <a:xfrm flipH="false" flipV="false" rot="0">
            <a:off x="9636679" y="5805349"/>
            <a:ext cx="4821490" cy="2868786"/>
          </a:xfrm>
          <a:custGeom>
            <a:avLst/>
            <a:gdLst/>
            <a:ahLst/>
            <a:cxnLst/>
            <a:rect r="r" b="b" t="t" l="l"/>
            <a:pathLst>
              <a:path h="2868786" w="4821490">
                <a:moveTo>
                  <a:pt x="0" y="0"/>
                </a:moveTo>
                <a:lnTo>
                  <a:pt x="4821490" y="0"/>
                </a:lnTo>
                <a:lnTo>
                  <a:pt x="4821490" y="2868786"/>
                </a:lnTo>
                <a:lnTo>
                  <a:pt x="0" y="2868786"/>
                </a:lnTo>
                <a:lnTo>
                  <a:pt x="0" y="0"/>
                </a:lnTo>
                <a:close/>
              </a:path>
            </a:pathLst>
          </a:custGeom>
          <a:blipFill>
            <a:blip r:embed="rId3"/>
            <a:stretch>
              <a:fillRect l="0" t="0" r="0" b="0"/>
            </a:stretch>
          </a:blipFill>
        </p:spPr>
      </p:sp>
      <p:sp>
        <p:nvSpPr>
          <p:cNvPr name="TextBox 7" id="7"/>
          <p:cNvSpPr txBox="true"/>
          <p:nvPr/>
        </p:nvSpPr>
        <p:spPr>
          <a:xfrm rot="0">
            <a:off x="788582" y="1214902"/>
            <a:ext cx="3860750"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모델 성능 평가</a:t>
            </a:r>
          </a:p>
        </p:txBody>
      </p:sp>
      <p:sp>
        <p:nvSpPr>
          <p:cNvPr name="TextBox 8" id="8"/>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05</a:t>
            </a:r>
          </a:p>
        </p:txBody>
      </p:sp>
      <p:sp>
        <p:nvSpPr>
          <p:cNvPr name="TextBox 9" id="9"/>
          <p:cNvSpPr txBox="true"/>
          <p:nvPr/>
        </p:nvSpPr>
        <p:spPr>
          <a:xfrm rot="0">
            <a:off x="9636679" y="1622889"/>
            <a:ext cx="8104288" cy="3575050"/>
          </a:xfrm>
          <a:prstGeom prst="rect">
            <a:avLst/>
          </a:prstGeom>
        </p:spPr>
        <p:txBody>
          <a:bodyPr anchor="t" rtlCol="false" tIns="0" lIns="0" bIns="0" rIns="0">
            <a:spAutoFit/>
          </a:bodyPr>
          <a:lstStyle/>
          <a:p>
            <a:pPr algn="l" marL="431801" indent="-215900" lvl="1">
              <a:lnSpc>
                <a:spcPts val="3200"/>
              </a:lnSpc>
              <a:buFont typeface="Arial"/>
              <a:buChar char="•"/>
            </a:pPr>
            <a:r>
              <a:rPr lang="en-US" sz="2000">
                <a:solidFill>
                  <a:srgbClr val="000000"/>
                </a:solidFill>
                <a:latin typeface="Source Han Sans KR"/>
                <a:ea typeface="Source Han Sans KR"/>
                <a:cs typeface="Source Han Sans KR"/>
                <a:sym typeface="Source Han Sans KR"/>
              </a:rPr>
              <a:t>교사모델 - kokeybert / 학생 모델 - distill_kokeybert</a:t>
            </a:r>
          </a:p>
          <a:p>
            <a:pPr algn="l">
              <a:lnSpc>
                <a:spcPts val="3200"/>
              </a:lnSpc>
            </a:pPr>
          </a:p>
          <a:p>
            <a:pPr algn="l" marL="431801" indent="-215900" lvl="1">
              <a:lnSpc>
                <a:spcPts val="3200"/>
              </a:lnSpc>
              <a:buFont typeface="Arial"/>
              <a:buChar char="•"/>
            </a:pPr>
            <a:r>
              <a:rPr lang="en-US" sz="2000">
                <a:solidFill>
                  <a:srgbClr val="000000"/>
                </a:solidFill>
                <a:latin typeface="Source Han Sans KR"/>
                <a:ea typeface="Source Han Sans KR"/>
                <a:cs typeface="Source Han Sans KR"/>
                <a:sym typeface="Source Han Sans KR"/>
              </a:rPr>
              <a:t>교사모델과 학생 모델의 F-1 score는 테스트 전반에 걸쳐 keyBERT 계열 모델들보다 일관되게 높은 성능을 유지한다.</a:t>
            </a:r>
          </a:p>
          <a:p>
            <a:pPr algn="l" marL="431801" indent="-215900" lvl="1">
              <a:lnSpc>
                <a:spcPts val="3200"/>
              </a:lnSpc>
              <a:buFont typeface="Arial"/>
              <a:buChar char="•"/>
            </a:pPr>
            <a:r>
              <a:rPr lang="en-US" sz="2000">
                <a:solidFill>
                  <a:srgbClr val="000000"/>
                </a:solidFill>
                <a:latin typeface="Source Han Sans KR"/>
                <a:ea typeface="Source Han Sans KR"/>
                <a:cs typeface="Source Han Sans KR"/>
                <a:sym typeface="Source Han Sans KR"/>
              </a:rPr>
              <a:t>학생 모델은 교사 모델과 거의 동일한 성능 궤적을 그리며, 이는 지식 증류를 통해 교사 모델의 핵심 성능이 학생 모델에 효과적으로 이전되었음을 시사</a:t>
            </a:r>
          </a:p>
          <a:p>
            <a:pPr algn="l" marL="431801" indent="-215900" lvl="1">
              <a:lnSpc>
                <a:spcPts val="3200"/>
              </a:lnSpc>
              <a:spcBef>
                <a:spcPct val="0"/>
              </a:spcBef>
              <a:buFont typeface="Arial"/>
              <a:buChar char="•"/>
            </a:pPr>
            <a:r>
              <a:rPr lang="en-US" sz="2000">
                <a:solidFill>
                  <a:srgbClr val="000000"/>
                </a:solidFill>
                <a:latin typeface="Source Han Sans KR"/>
                <a:ea typeface="Source Han Sans KR"/>
                <a:cs typeface="Source Han Sans KR"/>
                <a:sym typeface="Source Han Sans KR"/>
              </a:rPr>
              <a:t>이를 통해 제안 모델들이 특정 데이터 구간에만 국한되지 않고, 전체 테스트 데이터에 걸쳐 안정적으로 우수한 성능을 보임을 알수있다.</a:t>
            </a:r>
          </a:p>
        </p:txBody>
      </p:sp>
      <p:sp>
        <p:nvSpPr>
          <p:cNvPr name="TextBox 10" id="10"/>
          <p:cNvSpPr txBox="true"/>
          <p:nvPr/>
        </p:nvSpPr>
        <p:spPr>
          <a:xfrm rot="0">
            <a:off x="14782019" y="5938918"/>
            <a:ext cx="2958949" cy="2544497"/>
          </a:xfrm>
          <a:prstGeom prst="rect">
            <a:avLst/>
          </a:prstGeom>
        </p:spPr>
        <p:txBody>
          <a:bodyPr anchor="t" rtlCol="false" tIns="0" lIns="0" bIns="0" rIns="0">
            <a:spAutoFit/>
          </a:bodyPr>
          <a:lstStyle/>
          <a:p>
            <a:pPr algn="l">
              <a:lnSpc>
                <a:spcPts val="2580"/>
              </a:lnSpc>
            </a:pPr>
            <a:r>
              <a:rPr lang="en-US" sz="1843">
                <a:solidFill>
                  <a:srgbClr val="000000">
                    <a:alpha val="60000"/>
                  </a:srgbClr>
                </a:solidFill>
                <a:latin typeface="Arimo"/>
                <a:ea typeface="Arimo"/>
                <a:cs typeface="Arimo"/>
                <a:sym typeface="Arimo"/>
              </a:rPr>
              <a:t>실험환경: MacBook M3 Air </a:t>
            </a:r>
          </a:p>
          <a:p>
            <a:pPr algn="l">
              <a:lnSpc>
                <a:spcPts val="2942"/>
              </a:lnSpc>
            </a:pPr>
          </a:p>
          <a:p>
            <a:pPr algn="l" marL="0" indent="0" lvl="0">
              <a:lnSpc>
                <a:spcPts val="2942"/>
              </a:lnSpc>
              <a:spcBef>
                <a:spcPct val="0"/>
              </a:spcBef>
            </a:pPr>
            <a:r>
              <a:rPr lang="en-US" sz="1839">
                <a:solidFill>
                  <a:srgbClr val="000000">
                    <a:alpha val="60000"/>
                  </a:srgbClr>
                </a:solidFill>
                <a:latin typeface="Source Han Sans KR"/>
                <a:ea typeface="Source Han Sans KR"/>
                <a:cs typeface="Source Han Sans KR"/>
                <a:sym typeface="Source Han Sans KR"/>
              </a:rPr>
              <a:t>평가 데이터셋에 대한 총 추론시간 비교. distill_kokeybert 모델은 교사 모델보다 2.3배, KeyBERT보다 4배 이상의 시간 효율성을 증명했다.</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7301662" y="1418223"/>
            <a:ext cx="10271094" cy="8088486"/>
          </a:xfrm>
          <a:custGeom>
            <a:avLst/>
            <a:gdLst/>
            <a:ahLst/>
            <a:cxnLst/>
            <a:rect r="r" b="b" t="t" l="l"/>
            <a:pathLst>
              <a:path h="8088486" w="10271094">
                <a:moveTo>
                  <a:pt x="0" y="0"/>
                </a:moveTo>
                <a:lnTo>
                  <a:pt x="10271094" y="0"/>
                </a:lnTo>
                <a:lnTo>
                  <a:pt x="10271094" y="8088486"/>
                </a:lnTo>
                <a:lnTo>
                  <a:pt x="0" y="8088486"/>
                </a:lnTo>
                <a:lnTo>
                  <a:pt x="0" y="0"/>
                </a:lnTo>
                <a:close/>
              </a:path>
            </a:pathLst>
          </a:custGeom>
          <a:blipFill>
            <a:blip r:embed="rId2"/>
            <a:stretch>
              <a:fillRect l="0" t="0" r="0" b="0"/>
            </a:stretch>
          </a:blipFill>
        </p:spPr>
      </p:sp>
      <p:grpSp>
        <p:nvGrpSpPr>
          <p:cNvPr name="Group 6" id="6"/>
          <p:cNvGrpSpPr/>
          <p:nvPr/>
        </p:nvGrpSpPr>
        <p:grpSpPr>
          <a:xfrm rot="0">
            <a:off x="11525841" y="1347666"/>
            <a:ext cx="6328642" cy="3689364"/>
            <a:chOff x="0" y="0"/>
            <a:chExt cx="1666803" cy="971684"/>
          </a:xfrm>
        </p:grpSpPr>
        <p:sp>
          <p:nvSpPr>
            <p:cNvPr name="Freeform 7" id="7"/>
            <p:cNvSpPr/>
            <p:nvPr/>
          </p:nvSpPr>
          <p:spPr>
            <a:xfrm flipH="false" flipV="false" rot="0">
              <a:off x="0" y="0"/>
              <a:ext cx="1666803" cy="971684"/>
            </a:xfrm>
            <a:custGeom>
              <a:avLst/>
              <a:gdLst/>
              <a:ahLst/>
              <a:cxnLst/>
              <a:rect r="r" b="b" t="t" l="l"/>
              <a:pathLst>
                <a:path h="971684" w="1666803">
                  <a:moveTo>
                    <a:pt x="0" y="0"/>
                  </a:moveTo>
                  <a:lnTo>
                    <a:pt x="1666803" y="0"/>
                  </a:lnTo>
                  <a:lnTo>
                    <a:pt x="1666803" y="971684"/>
                  </a:lnTo>
                  <a:lnTo>
                    <a:pt x="0" y="971684"/>
                  </a:lnTo>
                  <a:close/>
                </a:path>
              </a:pathLst>
            </a:custGeom>
            <a:solidFill>
              <a:srgbClr val="000000">
                <a:alpha val="0"/>
              </a:srgbClr>
            </a:solidFill>
            <a:ln w="66675" cap="sq">
              <a:solidFill>
                <a:srgbClr val="FF751F"/>
              </a:solidFill>
              <a:prstDash val="solid"/>
              <a:miter/>
            </a:ln>
          </p:spPr>
        </p:sp>
        <p:sp>
          <p:nvSpPr>
            <p:cNvPr name="TextBox 8" id="8"/>
            <p:cNvSpPr txBox="true"/>
            <p:nvPr/>
          </p:nvSpPr>
          <p:spPr>
            <a:xfrm>
              <a:off x="0" y="-76200"/>
              <a:ext cx="1666803" cy="1047884"/>
            </a:xfrm>
            <a:prstGeom prst="rect">
              <a:avLst/>
            </a:prstGeom>
          </p:spPr>
          <p:txBody>
            <a:bodyPr anchor="ctr" rtlCol="false" tIns="50800" lIns="50800" bIns="50800" rIns="50800"/>
            <a:lstStyle/>
            <a:p>
              <a:pPr algn="ctr">
                <a:lnSpc>
                  <a:spcPts val="3200"/>
                </a:lnSpc>
              </a:pPr>
            </a:p>
          </p:txBody>
        </p:sp>
      </p:grpSp>
      <p:grpSp>
        <p:nvGrpSpPr>
          <p:cNvPr name="Group 9" id="9"/>
          <p:cNvGrpSpPr/>
          <p:nvPr/>
        </p:nvGrpSpPr>
        <p:grpSpPr>
          <a:xfrm rot="0">
            <a:off x="6973609" y="1160057"/>
            <a:ext cx="4552232" cy="4103196"/>
            <a:chOff x="0" y="0"/>
            <a:chExt cx="1198942" cy="1080677"/>
          </a:xfrm>
        </p:grpSpPr>
        <p:sp>
          <p:nvSpPr>
            <p:cNvPr name="Freeform 10" id="10"/>
            <p:cNvSpPr/>
            <p:nvPr/>
          </p:nvSpPr>
          <p:spPr>
            <a:xfrm flipH="false" flipV="false" rot="0">
              <a:off x="0" y="0"/>
              <a:ext cx="1198942" cy="1080677"/>
            </a:xfrm>
            <a:custGeom>
              <a:avLst/>
              <a:gdLst/>
              <a:ahLst/>
              <a:cxnLst/>
              <a:rect r="r" b="b" t="t" l="l"/>
              <a:pathLst>
                <a:path h="1080677" w="1198942">
                  <a:moveTo>
                    <a:pt x="0" y="0"/>
                  </a:moveTo>
                  <a:lnTo>
                    <a:pt x="1198942" y="0"/>
                  </a:lnTo>
                  <a:lnTo>
                    <a:pt x="1198942" y="1080677"/>
                  </a:lnTo>
                  <a:lnTo>
                    <a:pt x="0" y="1080677"/>
                  </a:lnTo>
                  <a:close/>
                </a:path>
              </a:pathLst>
            </a:custGeom>
            <a:solidFill>
              <a:srgbClr val="000000">
                <a:alpha val="0"/>
              </a:srgbClr>
            </a:solidFill>
            <a:ln w="66675" cap="sq">
              <a:solidFill>
                <a:srgbClr val="CB6CE6"/>
              </a:solidFill>
              <a:prstDash val="solid"/>
              <a:miter/>
            </a:ln>
          </p:spPr>
        </p:sp>
        <p:sp>
          <p:nvSpPr>
            <p:cNvPr name="TextBox 11" id="11"/>
            <p:cNvSpPr txBox="true"/>
            <p:nvPr/>
          </p:nvSpPr>
          <p:spPr>
            <a:xfrm>
              <a:off x="0" y="-76200"/>
              <a:ext cx="1198942" cy="1156877"/>
            </a:xfrm>
            <a:prstGeom prst="rect">
              <a:avLst/>
            </a:prstGeom>
          </p:spPr>
          <p:txBody>
            <a:bodyPr anchor="ctr" rtlCol="false" tIns="50800" lIns="50800" bIns="50800" rIns="50800"/>
            <a:lstStyle/>
            <a:p>
              <a:pPr algn="ctr">
                <a:lnSpc>
                  <a:spcPts val="3200"/>
                </a:lnSpc>
              </a:pPr>
            </a:p>
          </p:txBody>
        </p:sp>
      </p:grpSp>
      <p:grpSp>
        <p:nvGrpSpPr>
          <p:cNvPr name="Group 12" id="12"/>
          <p:cNvGrpSpPr/>
          <p:nvPr/>
        </p:nvGrpSpPr>
        <p:grpSpPr>
          <a:xfrm rot="0">
            <a:off x="7103492" y="5691666"/>
            <a:ext cx="7586670" cy="3815044"/>
            <a:chOff x="0" y="0"/>
            <a:chExt cx="1998135" cy="1004785"/>
          </a:xfrm>
        </p:grpSpPr>
        <p:sp>
          <p:nvSpPr>
            <p:cNvPr name="Freeform 13" id="13"/>
            <p:cNvSpPr/>
            <p:nvPr/>
          </p:nvSpPr>
          <p:spPr>
            <a:xfrm flipH="false" flipV="false" rot="0">
              <a:off x="0" y="0"/>
              <a:ext cx="1998135" cy="1004785"/>
            </a:xfrm>
            <a:custGeom>
              <a:avLst/>
              <a:gdLst/>
              <a:ahLst/>
              <a:cxnLst/>
              <a:rect r="r" b="b" t="t" l="l"/>
              <a:pathLst>
                <a:path h="1004785" w="1998135">
                  <a:moveTo>
                    <a:pt x="0" y="0"/>
                  </a:moveTo>
                  <a:lnTo>
                    <a:pt x="1998135" y="0"/>
                  </a:lnTo>
                  <a:lnTo>
                    <a:pt x="1998135" y="1004785"/>
                  </a:lnTo>
                  <a:lnTo>
                    <a:pt x="0" y="1004785"/>
                  </a:lnTo>
                  <a:close/>
                </a:path>
              </a:pathLst>
            </a:custGeom>
            <a:solidFill>
              <a:srgbClr val="000000">
                <a:alpha val="0"/>
              </a:srgbClr>
            </a:solidFill>
            <a:ln w="66675" cap="sq">
              <a:solidFill>
                <a:srgbClr val="5CA3FF"/>
              </a:solidFill>
              <a:prstDash val="solid"/>
              <a:miter/>
            </a:ln>
          </p:spPr>
        </p:sp>
        <p:sp>
          <p:nvSpPr>
            <p:cNvPr name="TextBox 14" id="14"/>
            <p:cNvSpPr txBox="true"/>
            <p:nvPr/>
          </p:nvSpPr>
          <p:spPr>
            <a:xfrm>
              <a:off x="0" y="-76200"/>
              <a:ext cx="1998135" cy="1080985"/>
            </a:xfrm>
            <a:prstGeom prst="rect">
              <a:avLst/>
            </a:prstGeom>
          </p:spPr>
          <p:txBody>
            <a:bodyPr anchor="ctr" rtlCol="false" tIns="50800" lIns="50800" bIns="50800" rIns="50800"/>
            <a:lstStyle/>
            <a:p>
              <a:pPr algn="ctr">
                <a:lnSpc>
                  <a:spcPts val="3200"/>
                </a:lnSpc>
              </a:pPr>
            </a:p>
          </p:txBody>
        </p:sp>
      </p:grpSp>
      <p:sp>
        <p:nvSpPr>
          <p:cNvPr name="Freeform 15" id="15"/>
          <p:cNvSpPr/>
          <p:nvPr/>
        </p:nvSpPr>
        <p:spPr>
          <a:xfrm flipH="false" flipV="false" rot="0">
            <a:off x="788582" y="2551096"/>
            <a:ext cx="5691828" cy="6994565"/>
          </a:xfrm>
          <a:custGeom>
            <a:avLst/>
            <a:gdLst/>
            <a:ahLst/>
            <a:cxnLst/>
            <a:rect r="r" b="b" t="t" l="l"/>
            <a:pathLst>
              <a:path h="6994565" w="5691828">
                <a:moveTo>
                  <a:pt x="0" y="0"/>
                </a:moveTo>
                <a:lnTo>
                  <a:pt x="5691828" y="0"/>
                </a:lnTo>
                <a:lnTo>
                  <a:pt x="5691828" y="6994565"/>
                </a:lnTo>
                <a:lnTo>
                  <a:pt x="0" y="6994565"/>
                </a:lnTo>
                <a:lnTo>
                  <a:pt x="0" y="0"/>
                </a:lnTo>
                <a:close/>
              </a:path>
            </a:pathLst>
          </a:custGeom>
          <a:blipFill>
            <a:blip r:embed="rId3"/>
            <a:stretch>
              <a:fillRect l="0" t="0" r="0" b="0"/>
            </a:stretch>
          </a:blipFill>
        </p:spPr>
      </p:sp>
      <p:sp>
        <p:nvSpPr>
          <p:cNvPr name="TextBox 16" id="16"/>
          <p:cNvSpPr txBox="true"/>
          <p:nvPr/>
        </p:nvSpPr>
        <p:spPr>
          <a:xfrm rot="0">
            <a:off x="788582" y="1214902"/>
            <a:ext cx="5968901"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주요 일정 및 역할 분담</a:t>
            </a:r>
          </a:p>
        </p:txBody>
      </p:sp>
      <p:sp>
        <p:nvSpPr>
          <p:cNvPr name="TextBox 17" id="17"/>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05</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6F6F6"/>
        </a:solidFill>
      </p:bgPr>
    </p:bg>
    <p:spTree>
      <p:nvGrpSpPr>
        <p:cNvPr id="1" name=""/>
        <p:cNvGrpSpPr/>
        <p:nvPr/>
      </p:nvGrpSpPr>
      <p:grpSpPr>
        <a:xfrm>
          <a:off x="0" y="0"/>
          <a:ext cx="0" cy="0"/>
          <a:chOff x="0" y="0"/>
          <a:chExt cx="0" cy="0"/>
        </a:xfrm>
      </p:grpSpPr>
      <p:sp>
        <p:nvSpPr>
          <p:cNvPr name="TextBox 2" id="2"/>
          <p:cNvSpPr txBox="true"/>
          <p:nvPr/>
        </p:nvSpPr>
        <p:spPr>
          <a:xfrm rot="0">
            <a:off x="7683512" y="4659313"/>
            <a:ext cx="2920975" cy="863600"/>
          </a:xfrm>
          <a:prstGeom prst="rect">
            <a:avLst/>
          </a:prstGeom>
        </p:spPr>
        <p:txBody>
          <a:bodyPr anchor="t" rtlCol="false" tIns="0" lIns="0" bIns="0" rIns="0">
            <a:spAutoFit/>
          </a:bodyPr>
          <a:lstStyle/>
          <a:p>
            <a:pPr algn="ctr">
              <a:lnSpc>
                <a:spcPts val="7000"/>
              </a:lnSpc>
            </a:pPr>
            <a:r>
              <a:rPr lang="en-US" b="true" sz="5000">
                <a:solidFill>
                  <a:srgbClr val="000000"/>
                </a:solidFill>
                <a:latin typeface="Source Han Sans KR Bold"/>
                <a:ea typeface="Source Han Sans KR Bold"/>
                <a:cs typeface="Source Han Sans KR Bold"/>
                <a:sym typeface="Source Han Sans KR Bold"/>
              </a:rPr>
              <a:t>감사합니다</a:t>
            </a:r>
          </a:p>
        </p:txBody>
      </p:sp>
      <p:grpSp>
        <p:nvGrpSpPr>
          <p:cNvPr name="Group 3" id="3"/>
          <p:cNvGrpSpPr/>
          <p:nvPr/>
        </p:nvGrpSpPr>
        <p:grpSpPr>
          <a:xfrm rot="0">
            <a:off x="0" y="10018256"/>
            <a:ext cx="18288000" cy="268744"/>
            <a:chOff x="0" y="0"/>
            <a:chExt cx="4816593" cy="70780"/>
          </a:xfrm>
        </p:grpSpPr>
        <p:sp>
          <p:nvSpPr>
            <p:cNvPr name="Freeform 4" id="4"/>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5" id="5"/>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07632" y="702857"/>
            <a:ext cx="1168375"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목차</a:t>
            </a:r>
          </a:p>
        </p:txBody>
      </p:sp>
      <p:sp>
        <p:nvSpPr>
          <p:cNvPr name="TextBox 3" id="3"/>
          <p:cNvSpPr txBox="true"/>
          <p:nvPr/>
        </p:nvSpPr>
        <p:spPr>
          <a:xfrm rot="0">
            <a:off x="4973121" y="967880"/>
            <a:ext cx="1617848"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문제 분석</a:t>
            </a:r>
          </a:p>
        </p:txBody>
      </p:sp>
      <p:sp>
        <p:nvSpPr>
          <p:cNvPr name="TextBox 4" id="4"/>
          <p:cNvSpPr txBox="true"/>
          <p:nvPr/>
        </p:nvSpPr>
        <p:spPr>
          <a:xfrm rot="0">
            <a:off x="4314003" y="967880"/>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01</a:t>
            </a:r>
          </a:p>
        </p:txBody>
      </p:sp>
      <p:sp>
        <p:nvSpPr>
          <p:cNvPr name="TextBox 5" id="5"/>
          <p:cNvSpPr txBox="true"/>
          <p:nvPr/>
        </p:nvSpPr>
        <p:spPr>
          <a:xfrm rot="0">
            <a:off x="4314003" y="2480450"/>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02</a:t>
            </a:r>
          </a:p>
        </p:txBody>
      </p:sp>
      <p:sp>
        <p:nvSpPr>
          <p:cNvPr name="TextBox 6" id="6"/>
          <p:cNvSpPr txBox="true"/>
          <p:nvPr/>
        </p:nvSpPr>
        <p:spPr>
          <a:xfrm rot="0">
            <a:off x="4973121" y="2480450"/>
            <a:ext cx="2236128"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개발 목표</a:t>
            </a:r>
          </a:p>
        </p:txBody>
      </p:sp>
      <p:sp>
        <p:nvSpPr>
          <p:cNvPr name="TextBox 7" id="7"/>
          <p:cNvSpPr txBox="true"/>
          <p:nvPr/>
        </p:nvSpPr>
        <p:spPr>
          <a:xfrm rot="0">
            <a:off x="4973121" y="3993020"/>
            <a:ext cx="1954196"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시스템 설계 </a:t>
            </a:r>
          </a:p>
        </p:txBody>
      </p:sp>
      <p:sp>
        <p:nvSpPr>
          <p:cNvPr name="TextBox 8" id="8"/>
          <p:cNvSpPr txBox="true"/>
          <p:nvPr/>
        </p:nvSpPr>
        <p:spPr>
          <a:xfrm rot="0">
            <a:off x="4314003" y="3993020"/>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03</a:t>
            </a:r>
          </a:p>
        </p:txBody>
      </p:sp>
      <p:sp>
        <p:nvSpPr>
          <p:cNvPr name="TextBox 9" id="9"/>
          <p:cNvSpPr txBox="true"/>
          <p:nvPr/>
        </p:nvSpPr>
        <p:spPr>
          <a:xfrm rot="0">
            <a:off x="4973121" y="5603474"/>
            <a:ext cx="2791727"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시스템 구현 결과</a:t>
            </a:r>
          </a:p>
        </p:txBody>
      </p:sp>
      <p:sp>
        <p:nvSpPr>
          <p:cNvPr name="TextBox 10" id="10"/>
          <p:cNvSpPr txBox="true"/>
          <p:nvPr/>
        </p:nvSpPr>
        <p:spPr>
          <a:xfrm rot="0">
            <a:off x="4314003" y="5603474"/>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04</a:t>
            </a:r>
          </a:p>
        </p:txBody>
      </p:sp>
      <p:sp>
        <p:nvSpPr>
          <p:cNvPr name="TextBox 11" id="11"/>
          <p:cNvSpPr txBox="true"/>
          <p:nvPr/>
        </p:nvSpPr>
        <p:spPr>
          <a:xfrm rot="0">
            <a:off x="4973121" y="7166303"/>
            <a:ext cx="3579889"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모델 성능 평가</a:t>
            </a:r>
          </a:p>
        </p:txBody>
      </p:sp>
      <p:sp>
        <p:nvSpPr>
          <p:cNvPr name="TextBox 12" id="12"/>
          <p:cNvSpPr txBox="true"/>
          <p:nvPr/>
        </p:nvSpPr>
        <p:spPr>
          <a:xfrm rot="0">
            <a:off x="4314003" y="7166303"/>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05</a:t>
            </a:r>
          </a:p>
        </p:txBody>
      </p:sp>
      <p:sp>
        <p:nvSpPr>
          <p:cNvPr name="AutoShape 13" id="13"/>
          <p:cNvSpPr/>
          <p:nvPr/>
        </p:nvSpPr>
        <p:spPr>
          <a:xfrm>
            <a:off x="3647462" y="2151838"/>
            <a:ext cx="12908055" cy="0"/>
          </a:xfrm>
          <a:prstGeom prst="line">
            <a:avLst/>
          </a:prstGeom>
          <a:ln cap="flat" w="9525">
            <a:solidFill>
              <a:srgbClr val="FC4561">
                <a:alpha val="40000"/>
              </a:srgbClr>
            </a:solidFill>
            <a:prstDash val="solid"/>
            <a:headEnd type="none" len="sm" w="sm"/>
            <a:tailEnd type="none" len="sm" w="sm"/>
          </a:ln>
        </p:spPr>
      </p:sp>
      <p:sp>
        <p:nvSpPr>
          <p:cNvPr name="TextBox 14" id="14"/>
          <p:cNvSpPr txBox="true"/>
          <p:nvPr/>
        </p:nvSpPr>
        <p:spPr>
          <a:xfrm rot="0">
            <a:off x="4973121" y="8683999"/>
            <a:ext cx="3579889" cy="655320"/>
          </a:xfrm>
          <a:prstGeom prst="rect">
            <a:avLst/>
          </a:prstGeom>
        </p:spPr>
        <p:txBody>
          <a:bodyPr anchor="t" rtlCol="false" tIns="0" lIns="0" bIns="0" rIns="0">
            <a:spAutoFit/>
          </a:bodyPr>
          <a:lstStyle/>
          <a:p>
            <a:pPr algn="l" marL="0" indent="0" lvl="0">
              <a:lnSpc>
                <a:spcPts val="5640"/>
              </a:lnSpc>
              <a:spcBef>
                <a:spcPct val="0"/>
              </a:spcBef>
            </a:pPr>
            <a:r>
              <a:rPr lang="en-US" b="true" sz="3000">
                <a:solidFill>
                  <a:srgbClr val="000000"/>
                </a:solidFill>
                <a:latin typeface="Source Han Sans KR Bold"/>
                <a:ea typeface="Source Han Sans KR Bold"/>
                <a:cs typeface="Source Han Sans KR Bold"/>
                <a:sym typeface="Source Han Sans KR Bold"/>
              </a:rPr>
              <a:t>주요 일정 및 역할분담</a:t>
            </a:r>
          </a:p>
        </p:txBody>
      </p:sp>
      <p:sp>
        <p:nvSpPr>
          <p:cNvPr name="TextBox 15" id="15"/>
          <p:cNvSpPr txBox="true"/>
          <p:nvPr/>
        </p:nvSpPr>
        <p:spPr>
          <a:xfrm rot="0">
            <a:off x="4314003" y="8683999"/>
            <a:ext cx="423340" cy="655320"/>
          </a:xfrm>
          <a:prstGeom prst="rect">
            <a:avLst/>
          </a:prstGeom>
        </p:spPr>
        <p:txBody>
          <a:bodyPr anchor="t" rtlCol="false" tIns="0" lIns="0" bIns="0" rIns="0">
            <a:spAutoFit/>
          </a:bodyPr>
          <a:lstStyle/>
          <a:p>
            <a:pPr algn="l" marL="0" indent="0" lvl="0">
              <a:lnSpc>
                <a:spcPts val="5640"/>
              </a:lnSpc>
              <a:spcBef>
                <a:spcPct val="0"/>
              </a:spcBef>
            </a:pPr>
            <a:r>
              <a:rPr lang="en-US" sz="3000">
                <a:solidFill>
                  <a:srgbClr val="FC4561"/>
                </a:solidFill>
                <a:latin typeface="Source Han Sans KR"/>
                <a:ea typeface="Source Han Sans KR"/>
                <a:cs typeface="Source Han Sans KR"/>
                <a:sym typeface="Source Han Sans KR"/>
              </a:rPr>
              <a:t>06</a:t>
            </a:r>
          </a:p>
        </p:txBody>
      </p:sp>
      <p:sp>
        <p:nvSpPr>
          <p:cNvPr name="AutoShape 16" id="16"/>
          <p:cNvSpPr/>
          <p:nvPr/>
        </p:nvSpPr>
        <p:spPr>
          <a:xfrm>
            <a:off x="3647462" y="3664408"/>
            <a:ext cx="12908055" cy="0"/>
          </a:xfrm>
          <a:prstGeom prst="line">
            <a:avLst/>
          </a:prstGeom>
          <a:ln cap="flat" w="9525">
            <a:solidFill>
              <a:srgbClr val="FC4561">
                <a:alpha val="40000"/>
              </a:srgbClr>
            </a:solidFill>
            <a:prstDash val="solid"/>
            <a:headEnd type="none" len="sm" w="sm"/>
            <a:tailEnd type="none" len="sm" w="sm"/>
          </a:ln>
        </p:spPr>
      </p:sp>
      <p:sp>
        <p:nvSpPr>
          <p:cNvPr name="AutoShape 17" id="17"/>
          <p:cNvSpPr/>
          <p:nvPr/>
        </p:nvSpPr>
        <p:spPr>
          <a:xfrm>
            <a:off x="3647462" y="5176978"/>
            <a:ext cx="12908055" cy="0"/>
          </a:xfrm>
          <a:prstGeom prst="line">
            <a:avLst/>
          </a:prstGeom>
          <a:ln cap="flat" w="9525">
            <a:solidFill>
              <a:srgbClr val="FC4561">
                <a:alpha val="40000"/>
              </a:srgbClr>
            </a:solidFill>
            <a:prstDash val="solid"/>
            <a:headEnd type="none" len="sm" w="sm"/>
            <a:tailEnd type="none" len="sm" w="sm"/>
          </a:ln>
        </p:spPr>
      </p:sp>
      <p:sp>
        <p:nvSpPr>
          <p:cNvPr name="AutoShape 18" id="18"/>
          <p:cNvSpPr/>
          <p:nvPr/>
        </p:nvSpPr>
        <p:spPr>
          <a:xfrm>
            <a:off x="3647462" y="6787431"/>
            <a:ext cx="12908055" cy="0"/>
          </a:xfrm>
          <a:prstGeom prst="line">
            <a:avLst/>
          </a:prstGeom>
          <a:ln cap="flat" w="9525">
            <a:solidFill>
              <a:srgbClr val="FC4561">
                <a:alpha val="40000"/>
              </a:srgbClr>
            </a:solidFill>
            <a:prstDash val="solid"/>
            <a:headEnd type="none" len="sm" w="sm"/>
            <a:tailEnd type="none" len="sm" w="sm"/>
          </a:ln>
        </p:spPr>
      </p:sp>
      <p:sp>
        <p:nvSpPr>
          <p:cNvPr name="AutoShape 19" id="19"/>
          <p:cNvSpPr/>
          <p:nvPr/>
        </p:nvSpPr>
        <p:spPr>
          <a:xfrm>
            <a:off x="3647462" y="8350260"/>
            <a:ext cx="12908055" cy="0"/>
          </a:xfrm>
          <a:prstGeom prst="line">
            <a:avLst/>
          </a:prstGeom>
          <a:ln cap="flat" w="9525">
            <a:solidFill>
              <a:srgbClr val="FC4561">
                <a:alpha val="40000"/>
              </a:srgbClr>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10923125" y="5340986"/>
            <a:ext cx="6336175" cy="4292759"/>
          </a:xfrm>
          <a:custGeom>
            <a:avLst/>
            <a:gdLst/>
            <a:ahLst/>
            <a:cxnLst/>
            <a:rect r="r" b="b" t="t" l="l"/>
            <a:pathLst>
              <a:path h="4292759" w="6336175">
                <a:moveTo>
                  <a:pt x="0" y="0"/>
                </a:moveTo>
                <a:lnTo>
                  <a:pt x="6336175" y="0"/>
                </a:lnTo>
                <a:lnTo>
                  <a:pt x="6336175" y="4292759"/>
                </a:lnTo>
                <a:lnTo>
                  <a:pt x="0" y="4292759"/>
                </a:lnTo>
                <a:lnTo>
                  <a:pt x="0" y="0"/>
                </a:lnTo>
                <a:close/>
              </a:path>
            </a:pathLst>
          </a:custGeom>
          <a:blipFill>
            <a:blip r:embed="rId2"/>
            <a:stretch>
              <a:fillRect l="0" t="0" r="0" b="0"/>
            </a:stretch>
          </a:blipFill>
        </p:spPr>
      </p:sp>
      <p:sp>
        <p:nvSpPr>
          <p:cNvPr name="TextBox 6" id="6"/>
          <p:cNvSpPr txBox="true"/>
          <p:nvPr/>
        </p:nvSpPr>
        <p:spPr>
          <a:xfrm rot="0">
            <a:off x="788582" y="1214902"/>
            <a:ext cx="9525" cy="863600"/>
          </a:xfrm>
          <a:prstGeom prst="rect">
            <a:avLst/>
          </a:prstGeom>
        </p:spPr>
        <p:txBody>
          <a:bodyPr anchor="t" rtlCol="false" tIns="0" lIns="0" bIns="0" rIns="0">
            <a:spAutoFit/>
          </a:bodyPr>
          <a:lstStyle/>
          <a:p>
            <a:pPr algn="l">
              <a:lnSpc>
                <a:spcPts val="7000"/>
              </a:lnSpc>
              <a:spcBef>
                <a:spcPct val="0"/>
              </a:spcBef>
            </a:pPr>
          </a:p>
        </p:txBody>
      </p:sp>
      <p:sp>
        <p:nvSpPr>
          <p:cNvPr name="TextBox 7" id="7"/>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01</a:t>
            </a:r>
          </a:p>
        </p:txBody>
      </p:sp>
      <p:sp>
        <p:nvSpPr>
          <p:cNvPr name="TextBox 8" id="8"/>
          <p:cNvSpPr txBox="true"/>
          <p:nvPr/>
        </p:nvSpPr>
        <p:spPr>
          <a:xfrm rot="0">
            <a:off x="1386188" y="2929255"/>
            <a:ext cx="15515624" cy="2214245"/>
          </a:xfrm>
          <a:prstGeom prst="rect">
            <a:avLst/>
          </a:prstGeom>
        </p:spPr>
        <p:txBody>
          <a:bodyPr anchor="t" rtlCol="false" tIns="0" lIns="0" bIns="0" rIns="0">
            <a:spAutoFit/>
          </a:bodyPr>
          <a:lstStyle/>
          <a:p>
            <a:pPr algn="l">
              <a:lnSpc>
                <a:spcPts val="4479"/>
              </a:lnSpc>
              <a:spcBef>
                <a:spcPct val="0"/>
              </a:spcBef>
            </a:pPr>
            <a:r>
              <a:rPr lang="en-US" sz="3199">
                <a:solidFill>
                  <a:srgbClr val="000000"/>
                </a:solidFill>
                <a:latin typeface="Source Han Sans KR"/>
                <a:ea typeface="Source Han Sans KR"/>
                <a:cs typeface="Source Han Sans KR"/>
                <a:sym typeface="Source Han Sans KR"/>
              </a:rPr>
              <a:t>전 세계적으로 텍스트 분석 및 자연어 처리 시장은 급속도로 성장하고 있다. 빅데이터 시대에 접어들면서 대량의 텍스트 데이터에서 핵심 정보를 추출하는 키워드 추출 기술의 중요성이 크게 증가하고 있다. 국내에서도 정부 기관, 언론사, 기업들이 문서 요약, 검색 최적화, 콘텐츠 분류 등의 목적으로 키워드 추출 기술을 활용하고 있다.</a:t>
            </a:r>
          </a:p>
        </p:txBody>
      </p:sp>
      <p:sp>
        <p:nvSpPr>
          <p:cNvPr name="TextBox 9" id="9"/>
          <p:cNvSpPr txBox="true"/>
          <p:nvPr/>
        </p:nvSpPr>
        <p:spPr>
          <a:xfrm rot="0">
            <a:off x="788582" y="1214902"/>
            <a:ext cx="2514600"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과제 배경</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028700" y="2959117"/>
            <a:ext cx="5151934" cy="6299183"/>
            <a:chOff x="0" y="0"/>
            <a:chExt cx="1356888" cy="1659044"/>
          </a:xfrm>
        </p:grpSpPr>
        <p:sp>
          <p:nvSpPr>
            <p:cNvPr name="Freeform 3" id="3"/>
            <p:cNvSpPr/>
            <p:nvPr/>
          </p:nvSpPr>
          <p:spPr>
            <a:xfrm flipH="false" flipV="false" rot="0">
              <a:off x="0" y="0"/>
              <a:ext cx="1356888" cy="1659044"/>
            </a:xfrm>
            <a:custGeom>
              <a:avLst/>
              <a:gdLst/>
              <a:ahLst/>
              <a:cxnLst/>
              <a:rect r="r" b="b" t="t" l="l"/>
              <a:pathLst>
                <a:path h="1659044" w="1356888">
                  <a:moveTo>
                    <a:pt x="0" y="0"/>
                  </a:moveTo>
                  <a:lnTo>
                    <a:pt x="1356888" y="0"/>
                  </a:lnTo>
                  <a:lnTo>
                    <a:pt x="1356888" y="1659044"/>
                  </a:lnTo>
                  <a:lnTo>
                    <a:pt x="0" y="1659044"/>
                  </a:lnTo>
                  <a:close/>
                </a:path>
              </a:pathLst>
            </a:custGeom>
            <a:solidFill>
              <a:srgbClr val="000000">
                <a:alpha val="0"/>
              </a:srgbClr>
            </a:solidFill>
            <a:ln w="9525" cap="sq">
              <a:solidFill>
                <a:srgbClr val="FC4561">
                  <a:alpha val="40000"/>
                </a:srgbClr>
              </a:solidFill>
              <a:prstDash val="solid"/>
              <a:miter/>
            </a:ln>
          </p:spPr>
        </p:sp>
        <p:sp>
          <p:nvSpPr>
            <p:cNvPr name="TextBox 4" id="4"/>
            <p:cNvSpPr txBox="true"/>
            <p:nvPr/>
          </p:nvSpPr>
          <p:spPr>
            <a:xfrm>
              <a:off x="0" y="-76200"/>
              <a:ext cx="1356888" cy="1735244"/>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5" id="5"/>
          <p:cNvGrpSpPr/>
          <p:nvPr/>
        </p:nvGrpSpPr>
        <p:grpSpPr>
          <a:xfrm rot="0">
            <a:off x="6568033" y="1932469"/>
            <a:ext cx="5151934" cy="6299183"/>
            <a:chOff x="0" y="0"/>
            <a:chExt cx="1356888" cy="1659044"/>
          </a:xfrm>
        </p:grpSpPr>
        <p:sp>
          <p:nvSpPr>
            <p:cNvPr name="Freeform 6" id="6"/>
            <p:cNvSpPr/>
            <p:nvPr/>
          </p:nvSpPr>
          <p:spPr>
            <a:xfrm flipH="false" flipV="false" rot="0">
              <a:off x="0" y="0"/>
              <a:ext cx="1356888" cy="1659044"/>
            </a:xfrm>
            <a:custGeom>
              <a:avLst/>
              <a:gdLst/>
              <a:ahLst/>
              <a:cxnLst/>
              <a:rect r="r" b="b" t="t" l="l"/>
              <a:pathLst>
                <a:path h="1659044" w="1356888">
                  <a:moveTo>
                    <a:pt x="0" y="0"/>
                  </a:moveTo>
                  <a:lnTo>
                    <a:pt x="1356888" y="0"/>
                  </a:lnTo>
                  <a:lnTo>
                    <a:pt x="1356888" y="1659044"/>
                  </a:lnTo>
                  <a:lnTo>
                    <a:pt x="0" y="1659044"/>
                  </a:lnTo>
                  <a:close/>
                </a:path>
              </a:pathLst>
            </a:custGeom>
            <a:solidFill>
              <a:srgbClr val="000000">
                <a:alpha val="0"/>
              </a:srgbClr>
            </a:solidFill>
            <a:ln w="9525" cap="sq">
              <a:solidFill>
                <a:srgbClr val="FC4561">
                  <a:alpha val="40000"/>
                </a:srgbClr>
              </a:solidFill>
              <a:prstDash val="solid"/>
              <a:miter/>
            </a:ln>
          </p:spPr>
        </p:sp>
        <p:sp>
          <p:nvSpPr>
            <p:cNvPr name="TextBox 7" id="7"/>
            <p:cNvSpPr txBox="true"/>
            <p:nvPr/>
          </p:nvSpPr>
          <p:spPr>
            <a:xfrm>
              <a:off x="0" y="-76200"/>
              <a:ext cx="1356888" cy="1735244"/>
            </a:xfrm>
            <a:prstGeom prst="rect">
              <a:avLst/>
            </a:prstGeom>
          </p:spPr>
          <p:txBody>
            <a:bodyPr anchor="ctr" rtlCol="false" tIns="50800" lIns="50800" bIns="50800" rIns="50800"/>
            <a:lstStyle/>
            <a:p>
              <a:pPr algn="ctr" marL="0" indent="0" lvl="0">
                <a:lnSpc>
                  <a:spcPts val="3200"/>
                </a:lnSpc>
                <a:spcBef>
                  <a:spcPct val="0"/>
                </a:spcBef>
              </a:pPr>
            </a:p>
          </p:txBody>
        </p:sp>
      </p:grpSp>
      <p:sp>
        <p:nvSpPr>
          <p:cNvPr name="AutoShape 8" id="8"/>
          <p:cNvSpPr/>
          <p:nvPr/>
        </p:nvSpPr>
        <p:spPr>
          <a:xfrm>
            <a:off x="1522444" y="5501160"/>
            <a:ext cx="4164447" cy="0"/>
          </a:xfrm>
          <a:prstGeom prst="line">
            <a:avLst/>
          </a:prstGeom>
          <a:ln cap="flat" w="38100">
            <a:solidFill>
              <a:srgbClr val="FC4561"/>
            </a:solidFill>
            <a:prstDash val="solid"/>
            <a:headEnd type="none" len="sm" w="sm"/>
            <a:tailEnd type="none" len="sm" w="sm"/>
          </a:ln>
        </p:spPr>
      </p:sp>
      <p:sp>
        <p:nvSpPr>
          <p:cNvPr name="AutoShape 9" id="9"/>
          <p:cNvSpPr/>
          <p:nvPr/>
        </p:nvSpPr>
        <p:spPr>
          <a:xfrm>
            <a:off x="7061776" y="4474511"/>
            <a:ext cx="4164447" cy="0"/>
          </a:xfrm>
          <a:prstGeom prst="line">
            <a:avLst/>
          </a:prstGeom>
          <a:ln cap="flat" w="38100">
            <a:solidFill>
              <a:srgbClr val="FC4561"/>
            </a:solidFill>
            <a:prstDash val="solid"/>
            <a:headEnd type="none" len="sm" w="sm"/>
            <a:tailEnd type="none" len="sm" w="sm"/>
          </a:ln>
        </p:spPr>
      </p:sp>
      <p:sp>
        <p:nvSpPr>
          <p:cNvPr name="TextBox 10" id="10"/>
          <p:cNvSpPr txBox="true"/>
          <p:nvPr/>
        </p:nvSpPr>
        <p:spPr>
          <a:xfrm rot="0">
            <a:off x="2271167" y="4571630"/>
            <a:ext cx="2667000" cy="523875"/>
          </a:xfrm>
          <a:prstGeom prst="rect">
            <a:avLst/>
          </a:prstGeom>
        </p:spPr>
        <p:txBody>
          <a:bodyPr anchor="t" rtlCol="false" tIns="0" lIns="0" bIns="0" rIns="0">
            <a:spAutoFit/>
          </a:bodyPr>
          <a:lstStyle/>
          <a:p>
            <a:pPr algn="ctr" marL="0" indent="0" lvl="0">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계산 복잡도 문제</a:t>
            </a:r>
          </a:p>
        </p:txBody>
      </p:sp>
      <p:sp>
        <p:nvSpPr>
          <p:cNvPr name="TextBox 11" id="11"/>
          <p:cNvSpPr txBox="true"/>
          <p:nvPr/>
        </p:nvSpPr>
        <p:spPr>
          <a:xfrm rot="0">
            <a:off x="7810500" y="3544981"/>
            <a:ext cx="2667000" cy="523875"/>
          </a:xfrm>
          <a:prstGeom prst="rect">
            <a:avLst/>
          </a:prstGeom>
        </p:spPr>
        <p:txBody>
          <a:bodyPr anchor="t" rtlCol="false" tIns="0" lIns="0" bIns="0" rIns="0">
            <a:spAutoFit/>
          </a:bodyPr>
          <a:lstStyle/>
          <a:p>
            <a:pPr algn="ctr" marL="0" indent="0" lvl="0">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도메인 특화 부족</a:t>
            </a:r>
          </a:p>
        </p:txBody>
      </p:sp>
      <p:sp>
        <p:nvSpPr>
          <p:cNvPr name="TextBox 12" id="12"/>
          <p:cNvSpPr txBox="true"/>
          <p:nvPr/>
        </p:nvSpPr>
        <p:spPr>
          <a:xfrm rot="0">
            <a:off x="3417627" y="3474923"/>
            <a:ext cx="374079" cy="863600"/>
          </a:xfrm>
          <a:prstGeom prst="rect">
            <a:avLst/>
          </a:prstGeom>
        </p:spPr>
        <p:txBody>
          <a:bodyPr anchor="t" rtlCol="false" tIns="0" lIns="0" bIns="0" rIns="0">
            <a:spAutoFit/>
          </a:bodyPr>
          <a:lstStyle/>
          <a:p>
            <a:pPr algn="ctr" marL="0" indent="0" lvl="0">
              <a:lnSpc>
                <a:spcPts val="7000"/>
              </a:lnSpc>
              <a:spcBef>
                <a:spcPct val="0"/>
              </a:spcBef>
            </a:pPr>
            <a:r>
              <a:rPr lang="en-US" b="true" sz="5000">
                <a:solidFill>
                  <a:srgbClr val="FC4561"/>
                </a:solidFill>
                <a:latin typeface="Source Han Sans KR Bold"/>
                <a:ea typeface="Source Han Sans KR Bold"/>
                <a:cs typeface="Source Han Sans KR Bold"/>
                <a:sym typeface="Source Han Sans KR Bold"/>
              </a:rPr>
              <a:t>1</a:t>
            </a:r>
          </a:p>
        </p:txBody>
      </p:sp>
      <p:sp>
        <p:nvSpPr>
          <p:cNvPr name="TextBox 13" id="13"/>
          <p:cNvSpPr txBox="true"/>
          <p:nvPr/>
        </p:nvSpPr>
        <p:spPr>
          <a:xfrm rot="0">
            <a:off x="8956960" y="2448274"/>
            <a:ext cx="374079" cy="863600"/>
          </a:xfrm>
          <a:prstGeom prst="rect">
            <a:avLst/>
          </a:prstGeom>
        </p:spPr>
        <p:txBody>
          <a:bodyPr anchor="t" rtlCol="false" tIns="0" lIns="0" bIns="0" rIns="0">
            <a:spAutoFit/>
          </a:bodyPr>
          <a:lstStyle/>
          <a:p>
            <a:pPr algn="ctr" marL="0" indent="0" lvl="0">
              <a:lnSpc>
                <a:spcPts val="7000"/>
              </a:lnSpc>
              <a:spcBef>
                <a:spcPct val="0"/>
              </a:spcBef>
            </a:pPr>
            <a:r>
              <a:rPr lang="en-US" b="true" sz="5000">
                <a:solidFill>
                  <a:srgbClr val="FC4561"/>
                </a:solidFill>
                <a:latin typeface="Source Han Sans KR Bold"/>
                <a:ea typeface="Source Han Sans KR Bold"/>
                <a:cs typeface="Source Han Sans KR Bold"/>
                <a:sym typeface="Source Han Sans KR Bold"/>
              </a:rPr>
              <a:t>2</a:t>
            </a:r>
          </a:p>
        </p:txBody>
      </p:sp>
      <p:sp>
        <p:nvSpPr>
          <p:cNvPr name="TextBox 14" id="14"/>
          <p:cNvSpPr txBox="true"/>
          <p:nvPr/>
        </p:nvSpPr>
        <p:spPr>
          <a:xfrm rot="0">
            <a:off x="1926091" y="6117118"/>
            <a:ext cx="3357152" cy="2374900"/>
          </a:xfrm>
          <a:prstGeom prst="rect">
            <a:avLst/>
          </a:prstGeom>
        </p:spPr>
        <p:txBody>
          <a:bodyPr anchor="t" rtlCol="false" tIns="0" lIns="0" bIns="0" rIns="0">
            <a:spAutoFit/>
          </a:bodyPr>
          <a:lstStyle/>
          <a:p>
            <a:pPr algn="ctr" marL="0" indent="0" lvl="0">
              <a:lnSpc>
                <a:spcPts val="3200"/>
              </a:lnSpc>
              <a:spcBef>
                <a:spcPct val="0"/>
              </a:spcBef>
            </a:pPr>
            <a:r>
              <a:rPr lang="en-US" sz="2000">
                <a:solidFill>
                  <a:srgbClr val="000000">
                    <a:alpha val="60000"/>
                  </a:srgbClr>
                </a:solidFill>
                <a:latin typeface="Source Han Sans KR"/>
                <a:ea typeface="Source Han Sans KR"/>
                <a:cs typeface="Source Han Sans KR"/>
                <a:sym typeface="Source Han Sans KR"/>
              </a:rPr>
              <a:t>기존 K</a:t>
            </a:r>
            <a:r>
              <a:rPr lang="en-US" sz="2000" strike="noStrike" u="none">
                <a:solidFill>
                  <a:srgbClr val="000000">
                    <a:alpha val="60000"/>
                  </a:srgbClr>
                </a:solidFill>
                <a:latin typeface="Source Han Sans KR"/>
                <a:ea typeface="Source Han Sans KR"/>
                <a:cs typeface="Source Han Sans KR"/>
                <a:sym typeface="Source Han Sans KR"/>
              </a:rPr>
              <a:t>eyBERT는 전체 문서에 대한 CLS 토큰과 문서의 일부분에 대한 CLS 토큰 간의 벡터 유사도를 측정하는 방식으로, 입력 문장이 길어질수록 계산 시간이 기하급수적으로 증가한다.</a:t>
            </a:r>
          </a:p>
        </p:txBody>
      </p:sp>
      <p:sp>
        <p:nvSpPr>
          <p:cNvPr name="TextBox 15" id="15"/>
          <p:cNvSpPr txBox="true"/>
          <p:nvPr/>
        </p:nvSpPr>
        <p:spPr>
          <a:xfrm rot="0">
            <a:off x="7465424" y="5290494"/>
            <a:ext cx="3357152" cy="1974850"/>
          </a:xfrm>
          <a:prstGeom prst="rect">
            <a:avLst/>
          </a:prstGeom>
        </p:spPr>
        <p:txBody>
          <a:bodyPr anchor="t" rtlCol="false" tIns="0" lIns="0" bIns="0" rIns="0">
            <a:spAutoFit/>
          </a:bodyPr>
          <a:lstStyle/>
          <a:p>
            <a:pPr algn="ctr" marL="0" indent="0" lvl="0">
              <a:lnSpc>
                <a:spcPts val="3200"/>
              </a:lnSpc>
              <a:spcBef>
                <a:spcPct val="0"/>
              </a:spcBef>
            </a:pPr>
            <a:r>
              <a:rPr lang="en-US" sz="2000">
                <a:solidFill>
                  <a:srgbClr val="000000">
                    <a:alpha val="60000"/>
                  </a:srgbClr>
                </a:solidFill>
                <a:latin typeface="Source Han Sans KR"/>
                <a:ea typeface="Source Han Sans KR"/>
                <a:cs typeface="Source Han Sans KR"/>
                <a:sym typeface="Source Han Sans KR"/>
              </a:rPr>
              <a:t>K</a:t>
            </a:r>
            <a:r>
              <a:rPr lang="en-US" sz="2000" strike="noStrike" u="none">
                <a:solidFill>
                  <a:srgbClr val="000000">
                    <a:alpha val="60000"/>
                  </a:srgbClr>
                </a:solidFill>
                <a:latin typeface="Source Han Sans KR"/>
                <a:ea typeface="Source Han Sans KR"/>
                <a:cs typeface="Source Han Sans KR"/>
                <a:sym typeface="Source Han Sans KR"/>
              </a:rPr>
              <a:t>eyBERT에서 사용하는 사전학습 모델들은 키워드 추출이라는 특정 태스크에 최적화되어 있지 않아, 도메인별 특수성을 충분히 반영하지 못한다.</a:t>
            </a:r>
          </a:p>
        </p:txBody>
      </p:sp>
      <p:grpSp>
        <p:nvGrpSpPr>
          <p:cNvPr name="Group 16" id="16"/>
          <p:cNvGrpSpPr/>
          <p:nvPr/>
        </p:nvGrpSpPr>
        <p:grpSpPr>
          <a:xfrm rot="0">
            <a:off x="0" y="10018256"/>
            <a:ext cx="18288000" cy="268744"/>
            <a:chOff x="0" y="0"/>
            <a:chExt cx="4816593" cy="70780"/>
          </a:xfrm>
        </p:grpSpPr>
        <p:sp>
          <p:nvSpPr>
            <p:cNvPr name="Freeform 17" id="17"/>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18" id="18"/>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grpSp>
        <p:nvGrpSpPr>
          <p:cNvPr name="Group 19" id="19"/>
          <p:cNvGrpSpPr/>
          <p:nvPr/>
        </p:nvGrpSpPr>
        <p:grpSpPr>
          <a:xfrm rot="0">
            <a:off x="12110492" y="563074"/>
            <a:ext cx="5151934" cy="4518986"/>
            <a:chOff x="0" y="0"/>
            <a:chExt cx="1356888" cy="1190186"/>
          </a:xfrm>
        </p:grpSpPr>
        <p:sp>
          <p:nvSpPr>
            <p:cNvPr name="Freeform 20" id="20"/>
            <p:cNvSpPr/>
            <p:nvPr/>
          </p:nvSpPr>
          <p:spPr>
            <a:xfrm flipH="false" flipV="false" rot="0">
              <a:off x="0" y="0"/>
              <a:ext cx="1356888" cy="1190186"/>
            </a:xfrm>
            <a:custGeom>
              <a:avLst/>
              <a:gdLst/>
              <a:ahLst/>
              <a:cxnLst/>
              <a:rect r="r" b="b" t="t" l="l"/>
              <a:pathLst>
                <a:path h="1190186" w="1356888">
                  <a:moveTo>
                    <a:pt x="0" y="0"/>
                  </a:moveTo>
                  <a:lnTo>
                    <a:pt x="1356888" y="0"/>
                  </a:lnTo>
                  <a:lnTo>
                    <a:pt x="1356888" y="1190186"/>
                  </a:lnTo>
                  <a:lnTo>
                    <a:pt x="0" y="1190186"/>
                  </a:lnTo>
                  <a:close/>
                </a:path>
              </a:pathLst>
            </a:custGeom>
            <a:solidFill>
              <a:srgbClr val="000000">
                <a:alpha val="0"/>
              </a:srgbClr>
            </a:solidFill>
            <a:ln w="9525" cap="sq">
              <a:solidFill>
                <a:srgbClr val="FC4561">
                  <a:alpha val="40000"/>
                </a:srgbClr>
              </a:solidFill>
              <a:prstDash val="solid"/>
              <a:miter/>
            </a:ln>
          </p:spPr>
        </p:sp>
        <p:sp>
          <p:nvSpPr>
            <p:cNvPr name="TextBox 21" id="21"/>
            <p:cNvSpPr txBox="true"/>
            <p:nvPr/>
          </p:nvSpPr>
          <p:spPr>
            <a:xfrm>
              <a:off x="0" y="-76200"/>
              <a:ext cx="1356888" cy="1266386"/>
            </a:xfrm>
            <a:prstGeom prst="rect">
              <a:avLst/>
            </a:prstGeom>
          </p:spPr>
          <p:txBody>
            <a:bodyPr anchor="ctr" rtlCol="false" tIns="50800" lIns="50800" bIns="50800" rIns="50800"/>
            <a:lstStyle/>
            <a:p>
              <a:pPr algn="ctr" marL="0" indent="0" lvl="0">
                <a:lnSpc>
                  <a:spcPts val="3200"/>
                </a:lnSpc>
                <a:spcBef>
                  <a:spcPct val="0"/>
                </a:spcBef>
              </a:pPr>
            </a:p>
          </p:txBody>
        </p:sp>
      </p:grpSp>
      <p:sp>
        <p:nvSpPr>
          <p:cNvPr name="AutoShape 22" id="22"/>
          <p:cNvSpPr/>
          <p:nvPr/>
        </p:nvSpPr>
        <p:spPr>
          <a:xfrm>
            <a:off x="12604236" y="2558680"/>
            <a:ext cx="4164447" cy="0"/>
          </a:xfrm>
          <a:prstGeom prst="line">
            <a:avLst/>
          </a:prstGeom>
          <a:ln cap="flat" w="38100">
            <a:solidFill>
              <a:srgbClr val="FC4561"/>
            </a:solidFill>
            <a:prstDash val="solid"/>
            <a:headEnd type="none" len="sm" w="sm"/>
            <a:tailEnd type="none" len="sm" w="sm"/>
          </a:ln>
        </p:spPr>
      </p:sp>
      <p:sp>
        <p:nvSpPr>
          <p:cNvPr name="TextBox 23" id="23"/>
          <p:cNvSpPr txBox="true"/>
          <p:nvPr/>
        </p:nvSpPr>
        <p:spPr>
          <a:xfrm rot="0">
            <a:off x="13581559" y="1783227"/>
            <a:ext cx="2209800" cy="523875"/>
          </a:xfrm>
          <a:prstGeom prst="rect">
            <a:avLst/>
          </a:prstGeom>
        </p:spPr>
        <p:txBody>
          <a:bodyPr anchor="t" rtlCol="false" tIns="0" lIns="0" bIns="0" rIns="0">
            <a:spAutoFit/>
          </a:bodyPr>
          <a:lstStyle/>
          <a:p>
            <a:pPr algn="ctr" marL="0" indent="0" lvl="0">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블랙박스 특성</a:t>
            </a:r>
          </a:p>
        </p:txBody>
      </p:sp>
      <p:sp>
        <p:nvSpPr>
          <p:cNvPr name="TextBox 24" id="24"/>
          <p:cNvSpPr txBox="true"/>
          <p:nvPr/>
        </p:nvSpPr>
        <p:spPr>
          <a:xfrm rot="0">
            <a:off x="14499420" y="835489"/>
            <a:ext cx="374079" cy="863600"/>
          </a:xfrm>
          <a:prstGeom prst="rect">
            <a:avLst/>
          </a:prstGeom>
        </p:spPr>
        <p:txBody>
          <a:bodyPr anchor="t" rtlCol="false" tIns="0" lIns="0" bIns="0" rIns="0">
            <a:spAutoFit/>
          </a:bodyPr>
          <a:lstStyle/>
          <a:p>
            <a:pPr algn="ctr" marL="0" indent="0" lvl="0">
              <a:lnSpc>
                <a:spcPts val="7000"/>
              </a:lnSpc>
              <a:spcBef>
                <a:spcPct val="0"/>
              </a:spcBef>
            </a:pPr>
            <a:r>
              <a:rPr lang="en-US" b="true" sz="5000">
                <a:solidFill>
                  <a:srgbClr val="FC4561"/>
                </a:solidFill>
                <a:latin typeface="Source Han Sans KR Bold"/>
                <a:ea typeface="Source Han Sans KR Bold"/>
                <a:cs typeface="Source Han Sans KR Bold"/>
                <a:sym typeface="Source Han Sans KR Bold"/>
              </a:rPr>
              <a:t>3</a:t>
            </a:r>
          </a:p>
        </p:txBody>
      </p:sp>
      <p:sp>
        <p:nvSpPr>
          <p:cNvPr name="TextBox 25" id="25"/>
          <p:cNvSpPr txBox="true"/>
          <p:nvPr/>
        </p:nvSpPr>
        <p:spPr>
          <a:xfrm rot="0">
            <a:off x="13007884" y="2755612"/>
            <a:ext cx="3357152" cy="1974850"/>
          </a:xfrm>
          <a:prstGeom prst="rect">
            <a:avLst/>
          </a:prstGeom>
        </p:spPr>
        <p:txBody>
          <a:bodyPr anchor="t" rtlCol="false" tIns="0" lIns="0" bIns="0" rIns="0">
            <a:spAutoFit/>
          </a:bodyPr>
          <a:lstStyle/>
          <a:p>
            <a:pPr algn="ctr" marL="0" indent="0" lvl="0">
              <a:lnSpc>
                <a:spcPts val="3200"/>
              </a:lnSpc>
              <a:spcBef>
                <a:spcPct val="0"/>
              </a:spcBef>
            </a:pPr>
            <a:r>
              <a:rPr lang="en-US" sz="2000">
                <a:solidFill>
                  <a:srgbClr val="000000">
                    <a:alpha val="60000"/>
                  </a:srgbClr>
                </a:solidFill>
                <a:latin typeface="Source Han Sans KR"/>
                <a:ea typeface="Source Han Sans KR"/>
                <a:cs typeface="Source Han Sans KR"/>
                <a:sym typeface="Source Han Sans KR"/>
              </a:rPr>
              <a:t>신경망 기반 모델은 특정 단어를 왜 키워드로 선택했는지에 대한 판단 근거를 제공하지 못하는 특성을 가져 사용자가 신뢰를 가지는데 어려움이 있을 수 있다.</a:t>
            </a:r>
          </a:p>
        </p:txBody>
      </p:sp>
      <p:sp>
        <p:nvSpPr>
          <p:cNvPr name="TextBox 26" id="26"/>
          <p:cNvSpPr txBox="true"/>
          <p:nvPr/>
        </p:nvSpPr>
        <p:spPr>
          <a:xfrm rot="0">
            <a:off x="788582" y="1214902"/>
            <a:ext cx="2514600"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문제 분석</a:t>
            </a:r>
          </a:p>
        </p:txBody>
      </p:sp>
      <p:sp>
        <p:nvSpPr>
          <p:cNvPr name="TextBox 27" id="27"/>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01</a:t>
            </a:r>
          </a:p>
        </p:txBody>
      </p:sp>
      <p:grpSp>
        <p:nvGrpSpPr>
          <p:cNvPr name="Group 28" id="28"/>
          <p:cNvGrpSpPr/>
          <p:nvPr/>
        </p:nvGrpSpPr>
        <p:grpSpPr>
          <a:xfrm rot="0">
            <a:off x="12107366" y="5397212"/>
            <a:ext cx="5151934" cy="4309060"/>
            <a:chOff x="0" y="0"/>
            <a:chExt cx="1356888" cy="1134896"/>
          </a:xfrm>
        </p:grpSpPr>
        <p:sp>
          <p:nvSpPr>
            <p:cNvPr name="Freeform 29" id="29"/>
            <p:cNvSpPr/>
            <p:nvPr/>
          </p:nvSpPr>
          <p:spPr>
            <a:xfrm flipH="false" flipV="false" rot="0">
              <a:off x="0" y="0"/>
              <a:ext cx="1356888" cy="1134896"/>
            </a:xfrm>
            <a:custGeom>
              <a:avLst/>
              <a:gdLst/>
              <a:ahLst/>
              <a:cxnLst/>
              <a:rect r="r" b="b" t="t" l="l"/>
              <a:pathLst>
                <a:path h="1134896" w="1356888">
                  <a:moveTo>
                    <a:pt x="0" y="0"/>
                  </a:moveTo>
                  <a:lnTo>
                    <a:pt x="1356888" y="0"/>
                  </a:lnTo>
                  <a:lnTo>
                    <a:pt x="1356888" y="1134896"/>
                  </a:lnTo>
                  <a:lnTo>
                    <a:pt x="0" y="1134896"/>
                  </a:lnTo>
                  <a:close/>
                </a:path>
              </a:pathLst>
            </a:custGeom>
            <a:solidFill>
              <a:srgbClr val="000000">
                <a:alpha val="0"/>
              </a:srgbClr>
            </a:solidFill>
            <a:ln w="9525" cap="sq">
              <a:solidFill>
                <a:srgbClr val="FC4561">
                  <a:alpha val="40000"/>
                </a:srgbClr>
              </a:solidFill>
              <a:prstDash val="solid"/>
              <a:miter/>
            </a:ln>
          </p:spPr>
        </p:sp>
        <p:sp>
          <p:nvSpPr>
            <p:cNvPr name="TextBox 30" id="30"/>
            <p:cNvSpPr txBox="true"/>
            <p:nvPr/>
          </p:nvSpPr>
          <p:spPr>
            <a:xfrm>
              <a:off x="0" y="-76200"/>
              <a:ext cx="1356888" cy="1211096"/>
            </a:xfrm>
            <a:prstGeom prst="rect">
              <a:avLst/>
            </a:prstGeom>
          </p:spPr>
          <p:txBody>
            <a:bodyPr anchor="ctr" rtlCol="false" tIns="50800" lIns="50800" bIns="50800" rIns="50800"/>
            <a:lstStyle/>
            <a:p>
              <a:pPr algn="ctr" marL="0" indent="0" lvl="0">
                <a:lnSpc>
                  <a:spcPts val="3200"/>
                </a:lnSpc>
                <a:spcBef>
                  <a:spcPct val="0"/>
                </a:spcBef>
              </a:pPr>
            </a:p>
          </p:txBody>
        </p:sp>
      </p:grpSp>
      <p:sp>
        <p:nvSpPr>
          <p:cNvPr name="AutoShape 31" id="31"/>
          <p:cNvSpPr/>
          <p:nvPr/>
        </p:nvSpPr>
        <p:spPr>
          <a:xfrm>
            <a:off x="12601109" y="7511788"/>
            <a:ext cx="4164447" cy="0"/>
          </a:xfrm>
          <a:prstGeom prst="line">
            <a:avLst/>
          </a:prstGeom>
          <a:ln cap="flat" w="38100">
            <a:solidFill>
              <a:srgbClr val="FC4561"/>
            </a:solidFill>
            <a:prstDash val="solid"/>
            <a:headEnd type="none" len="sm" w="sm"/>
            <a:tailEnd type="none" len="sm" w="sm"/>
          </a:ln>
        </p:spPr>
      </p:sp>
      <p:sp>
        <p:nvSpPr>
          <p:cNvPr name="TextBox 32" id="32"/>
          <p:cNvSpPr txBox="true"/>
          <p:nvPr/>
        </p:nvSpPr>
        <p:spPr>
          <a:xfrm rot="0">
            <a:off x="13177677" y="6650510"/>
            <a:ext cx="3017565" cy="523875"/>
          </a:xfrm>
          <a:prstGeom prst="rect">
            <a:avLst/>
          </a:prstGeom>
        </p:spPr>
        <p:txBody>
          <a:bodyPr anchor="t" rtlCol="false" tIns="0" lIns="0" bIns="0" rIns="0">
            <a:spAutoFit/>
          </a:bodyPr>
          <a:lstStyle/>
          <a:p>
            <a:pPr algn="ctr" marL="0" indent="0" lvl="0">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한국어 처리의 한계</a:t>
            </a:r>
          </a:p>
        </p:txBody>
      </p:sp>
      <p:sp>
        <p:nvSpPr>
          <p:cNvPr name="TextBox 33" id="33"/>
          <p:cNvSpPr txBox="true"/>
          <p:nvPr/>
        </p:nvSpPr>
        <p:spPr>
          <a:xfrm rot="0">
            <a:off x="14496293" y="5701185"/>
            <a:ext cx="374079" cy="863600"/>
          </a:xfrm>
          <a:prstGeom prst="rect">
            <a:avLst/>
          </a:prstGeom>
        </p:spPr>
        <p:txBody>
          <a:bodyPr anchor="t" rtlCol="false" tIns="0" lIns="0" bIns="0" rIns="0">
            <a:spAutoFit/>
          </a:bodyPr>
          <a:lstStyle/>
          <a:p>
            <a:pPr algn="ctr" marL="0" indent="0" lvl="0">
              <a:lnSpc>
                <a:spcPts val="7000"/>
              </a:lnSpc>
              <a:spcBef>
                <a:spcPct val="0"/>
              </a:spcBef>
            </a:pPr>
            <a:r>
              <a:rPr lang="en-US" b="true" sz="5000">
                <a:solidFill>
                  <a:srgbClr val="FC4561"/>
                </a:solidFill>
                <a:latin typeface="Source Han Sans KR Bold"/>
                <a:ea typeface="Source Han Sans KR Bold"/>
                <a:cs typeface="Source Han Sans KR Bold"/>
                <a:sym typeface="Source Han Sans KR Bold"/>
              </a:rPr>
              <a:t>4</a:t>
            </a:r>
          </a:p>
        </p:txBody>
      </p:sp>
      <p:sp>
        <p:nvSpPr>
          <p:cNvPr name="TextBox 34" id="34"/>
          <p:cNvSpPr txBox="true"/>
          <p:nvPr/>
        </p:nvSpPr>
        <p:spPr>
          <a:xfrm rot="0">
            <a:off x="13004757" y="7768963"/>
            <a:ext cx="3357152" cy="1574800"/>
          </a:xfrm>
          <a:prstGeom prst="rect">
            <a:avLst/>
          </a:prstGeom>
        </p:spPr>
        <p:txBody>
          <a:bodyPr anchor="t" rtlCol="false" tIns="0" lIns="0" bIns="0" rIns="0">
            <a:spAutoFit/>
          </a:bodyPr>
          <a:lstStyle/>
          <a:p>
            <a:pPr algn="ctr" marL="0" indent="0" lvl="0">
              <a:lnSpc>
                <a:spcPts val="3200"/>
              </a:lnSpc>
              <a:spcBef>
                <a:spcPct val="0"/>
              </a:spcBef>
            </a:pPr>
            <a:r>
              <a:rPr lang="en-US" sz="2000">
                <a:solidFill>
                  <a:srgbClr val="000000">
                    <a:alpha val="60000"/>
                  </a:srgbClr>
                </a:solidFill>
                <a:latin typeface="Source Han Sans KR"/>
                <a:ea typeface="Source Han Sans KR"/>
                <a:cs typeface="Source Han Sans KR"/>
                <a:sym typeface="Source Han Sans KR"/>
              </a:rPr>
              <a:t>형태소 단위로 의미가</a:t>
            </a:r>
            <a:r>
              <a:rPr lang="en-US" sz="2000" strike="noStrike" u="none">
                <a:solidFill>
                  <a:srgbClr val="000000">
                    <a:alpha val="60000"/>
                  </a:srgbClr>
                </a:solidFill>
                <a:latin typeface="Source Han Sans KR"/>
                <a:ea typeface="Source Han Sans KR"/>
                <a:cs typeface="Source Han Sans KR"/>
                <a:sym typeface="Source Han Sans KR"/>
              </a:rPr>
              <a:t> 구성되는 한국어의 특성상, 조사를 고려하지 않는 키워드 추출 방식은 정확도가 현저히 떨어진다.</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AutoShape 2" id="2"/>
          <p:cNvSpPr/>
          <p:nvPr/>
        </p:nvSpPr>
        <p:spPr>
          <a:xfrm>
            <a:off x="10235626" y="3972777"/>
            <a:ext cx="4304483" cy="0"/>
          </a:xfrm>
          <a:prstGeom prst="line">
            <a:avLst/>
          </a:prstGeom>
          <a:ln cap="flat" w="38100">
            <a:solidFill>
              <a:srgbClr val="FC4561"/>
            </a:solidFill>
            <a:prstDash val="solid"/>
            <a:headEnd type="none" len="sm" w="sm"/>
            <a:tailEnd type="none" len="sm" w="sm"/>
          </a:ln>
        </p:spPr>
      </p:sp>
      <p:sp>
        <p:nvSpPr>
          <p:cNvPr name="TextBox 3" id="3"/>
          <p:cNvSpPr txBox="true"/>
          <p:nvPr/>
        </p:nvSpPr>
        <p:spPr>
          <a:xfrm rot="0">
            <a:off x="917432" y="3410802"/>
            <a:ext cx="16341868" cy="1057275"/>
          </a:xfrm>
          <a:prstGeom prst="rect">
            <a:avLst/>
          </a:prstGeom>
        </p:spPr>
        <p:txBody>
          <a:bodyPr anchor="t" rtlCol="false" tIns="0" lIns="0" bIns="0" rIns="0">
            <a:spAutoFit/>
          </a:bodyPr>
          <a:lstStyle/>
          <a:p>
            <a:pPr algn="ctr" marL="0" indent="0" lvl="0">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한국어에 특화된 고성능 키워드 추출 모델을 개발하고, 웹 기반 텍스트</a:t>
            </a:r>
            <a:r>
              <a:rPr lang="en-US" b="true" sz="3000" strike="noStrike" u="none">
                <a:solidFill>
                  <a:srgbClr val="000000"/>
                </a:solidFill>
                <a:latin typeface="Source Han Sans KR Bold"/>
                <a:ea typeface="Source Han Sans KR Bold"/>
                <a:cs typeface="Source Han Sans KR Bold"/>
                <a:sym typeface="Source Han Sans KR Bold"/>
              </a:rPr>
              <a:t> 분석 서비스를 구현하여 </a:t>
            </a:r>
          </a:p>
          <a:p>
            <a:pPr algn="ctr" marL="0" indent="0" lvl="0">
              <a:lnSpc>
                <a:spcPts val="4200"/>
              </a:lnSpc>
              <a:spcBef>
                <a:spcPct val="0"/>
              </a:spcBef>
            </a:pPr>
            <a:r>
              <a:rPr lang="en-US" b="true" sz="3000" strike="noStrike" u="none">
                <a:solidFill>
                  <a:srgbClr val="000000"/>
                </a:solidFill>
                <a:latin typeface="Source Han Sans KR Bold"/>
                <a:ea typeface="Source Han Sans KR Bold"/>
                <a:cs typeface="Source Han Sans KR Bold"/>
                <a:sym typeface="Source Han Sans KR Bold"/>
              </a:rPr>
              <a:t>사용자가 쉽게 접근할 수 있는 한국어 텍스트 분석 플랫폼을 제공한다.</a:t>
            </a:r>
          </a:p>
        </p:txBody>
      </p:sp>
      <p:grpSp>
        <p:nvGrpSpPr>
          <p:cNvPr name="Group 4" id="4"/>
          <p:cNvGrpSpPr/>
          <p:nvPr/>
        </p:nvGrpSpPr>
        <p:grpSpPr>
          <a:xfrm rot="0">
            <a:off x="0" y="10018256"/>
            <a:ext cx="18288000" cy="268744"/>
            <a:chOff x="0" y="0"/>
            <a:chExt cx="4816593" cy="70780"/>
          </a:xfrm>
        </p:grpSpPr>
        <p:sp>
          <p:nvSpPr>
            <p:cNvPr name="Freeform 5" id="5"/>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6" id="6"/>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TextBox 7" id="7"/>
          <p:cNvSpPr txBox="true"/>
          <p:nvPr/>
        </p:nvSpPr>
        <p:spPr>
          <a:xfrm rot="0">
            <a:off x="788582" y="1214902"/>
            <a:ext cx="5968901"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개발 목표 및 주요 기능</a:t>
            </a:r>
          </a:p>
        </p:txBody>
      </p:sp>
      <p:sp>
        <p:nvSpPr>
          <p:cNvPr name="TextBox 8" id="8"/>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02</a:t>
            </a:r>
          </a:p>
        </p:txBody>
      </p:sp>
      <p:sp>
        <p:nvSpPr>
          <p:cNvPr name="AutoShape 9" id="9"/>
          <p:cNvSpPr/>
          <p:nvPr/>
        </p:nvSpPr>
        <p:spPr>
          <a:xfrm>
            <a:off x="1674844" y="3972777"/>
            <a:ext cx="6510622" cy="0"/>
          </a:xfrm>
          <a:prstGeom prst="line">
            <a:avLst/>
          </a:prstGeom>
          <a:ln cap="flat" w="38100">
            <a:solidFill>
              <a:srgbClr val="FC4561"/>
            </a:solidFill>
            <a:prstDash val="solid"/>
            <a:headEnd type="none" len="sm" w="sm"/>
            <a:tailEnd type="none" len="sm" w="sm"/>
          </a:ln>
        </p:spPr>
      </p:sp>
      <p:grpSp>
        <p:nvGrpSpPr>
          <p:cNvPr name="Group 10" id="10"/>
          <p:cNvGrpSpPr/>
          <p:nvPr/>
        </p:nvGrpSpPr>
        <p:grpSpPr>
          <a:xfrm rot="0">
            <a:off x="2588196" y="5890349"/>
            <a:ext cx="2822206" cy="1969079"/>
            <a:chOff x="0" y="0"/>
            <a:chExt cx="743297" cy="518605"/>
          </a:xfrm>
        </p:grpSpPr>
        <p:sp>
          <p:nvSpPr>
            <p:cNvPr name="Freeform 11" id="11"/>
            <p:cNvSpPr/>
            <p:nvPr/>
          </p:nvSpPr>
          <p:spPr>
            <a:xfrm flipH="false" flipV="false" rot="0">
              <a:off x="0" y="0"/>
              <a:ext cx="743297" cy="518605"/>
            </a:xfrm>
            <a:custGeom>
              <a:avLst/>
              <a:gdLst/>
              <a:ahLst/>
              <a:cxnLst/>
              <a:rect r="r" b="b" t="t" l="l"/>
              <a:pathLst>
                <a:path h="518605" w="743297">
                  <a:moveTo>
                    <a:pt x="0" y="0"/>
                  </a:moveTo>
                  <a:lnTo>
                    <a:pt x="743297" y="0"/>
                  </a:lnTo>
                  <a:lnTo>
                    <a:pt x="743297" y="518605"/>
                  </a:lnTo>
                  <a:lnTo>
                    <a:pt x="0" y="518605"/>
                  </a:lnTo>
                  <a:close/>
                </a:path>
              </a:pathLst>
            </a:custGeom>
            <a:solidFill>
              <a:srgbClr val="000000">
                <a:alpha val="0"/>
              </a:srgbClr>
            </a:solidFill>
            <a:ln w="28575" cap="sq">
              <a:solidFill>
                <a:srgbClr val="FC4561">
                  <a:alpha val="40000"/>
                </a:srgbClr>
              </a:solidFill>
              <a:prstDash val="solid"/>
              <a:miter/>
            </a:ln>
          </p:spPr>
        </p:sp>
        <p:sp>
          <p:nvSpPr>
            <p:cNvPr name="TextBox 12" id="12"/>
            <p:cNvSpPr txBox="true"/>
            <p:nvPr/>
          </p:nvSpPr>
          <p:spPr>
            <a:xfrm>
              <a:off x="0" y="-76200"/>
              <a:ext cx="743297" cy="594805"/>
            </a:xfrm>
            <a:prstGeom prst="rect">
              <a:avLst/>
            </a:prstGeom>
          </p:spPr>
          <p:txBody>
            <a:bodyPr anchor="ctr" rtlCol="false" tIns="50800" lIns="50800" bIns="50800" rIns="50800"/>
            <a:lstStyle/>
            <a:p>
              <a:pPr algn="ctr" marL="0" indent="0" lvl="0">
                <a:lnSpc>
                  <a:spcPts val="3200"/>
                </a:lnSpc>
                <a:spcBef>
                  <a:spcPct val="0"/>
                </a:spcBef>
              </a:pPr>
            </a:p>
          </p:txBody>
        </p:sp>
      </p:grpSp>
      <p:sp>
        <p:nvSpPr>
          <p:cNvPr name="TextBox 13" id="13"/>
          <p:cNvSpPr txBox="true"/>
          <p:nvPr/>
        </p:nvSpPr>
        <p:spPr>
          <a:xfrm rot="0">
            <a:off x="3162736" y="6543933"/>
            <a:ext cx="1673126" cy="510541"/>
          </a:xfrm>
          <a:prstGeom prst="rect">
            <a:avLst/>
          </a:prstGeom>
        </p:spPr>
        <p:txBody>
          <a:bodyPr anchor="t" rtlCol="false" tIns="0" lIns="0" bIns="0" rIns="0">
            <a:spAutoFit/>
          </a:bodyPr>
          <a:lstStyle/>
          <a:p>
            <a:pPr algn="ctr">
              <a:lnSpc>
                <a:spcPts val="4319"/>
              </a:lnSpc>
              <a:spcBef>
                <a:spcPct val="0"/>
              </a:spcBef>
            </a:pPr>
            <a:r>
              <a:rPr lang="en-US" b="true" sz="2699">
                <a:solidFill>
                  <a:srgbClr val="000000"/>
                </a:solidFill>
                <a:latin typeface="Source Han Sans KR Bold"/>
                <a:ea typeface="Source Han Sans KR Bold"/>
                <a:cs typeface="Source Han Sans KR Bold"/>
                <a:sym typeface="Source Han Sans KR Bold"/>
              </a:rPr>
              <a:t>키워드 추출</a:t>
            </a:r>
          </a:p>
        </p:txBody>
      </p:sp>
      <p:sp>
        <p:nvSpPr>
          <p:cNvPr name="TextBox 14" id="14"/>
          <p:cNvSpPr txBox="true"/>
          <p:nvPr/>
        </p:nvSpPr>
        <p:spPr>
          <a:xfrm rot="0">
            <a:off x="6553458" y="6543933"/>
            <a:ext cx="1673126" cy="510541"/>
          </a:xfrm>
          <a:prstGeom prst="rect">
            <a:avLst/>
          </a:prstGeom>
        </p:spPr>
        <p:txBody>
          <a:bodyPr anchor="t" rtlCol="false" tIns="0" lIns="0" bIns="0" rIns="0">
            <a:spAutoFit/>
          </a:bodyPr>
          <a:lstStyle/>
          <a:p>
            <a:pPr algn="ctr">
              <a:lnSpc>
                <a:spcPts val="4319"/>
              </a:lnSpc>
              <a:spcBef>
                <a:spcPct val="0"/>
              </a:spcBef>
            </a:pPr>
            <a:r>
              <a:rPr lang="en-US" b="true" sz="2699">
                <a:solidFill>
                  <a:srgbClr val="000000"/>
                </a:solidFill>
                <a:latin typeface="Source Han Sans KR Bold"/>
                <a:ea typeface="Source Han Sans KR Bold"/>
                <a:cs typeface="Source Han Sans KR Bold"/>
                <a:sym typeface="Source Han Sans KR Bold"/>
              </a:rPr>
              <a:t>키워드 설명</a:t>
            </a:r>
          </a:p>
        </p:txBody>
      </p:sp>
      <p:sp>
        <p:nvSpPr>
          <p:cNvPr name="TextBox 15" id="15"/>
          <p:cNvSpPr txBox="true"/>
          <p:nvPr/>
        </p:nvSpPr>
        <p:spPr>
          <a:xfrm rot="0">
            <a:off x="9583726" y="6543933"/>
            <a:ext cx="2400002" cy="510541"/>
          </a:xfrm>
          <a:prstGeom prst="rect">
            <a:avLst/>
          </a:prstGeom>
        </p:spPr>
        <p:txBody>
          <a:bodyPr anchor="t" rtlCol="false" tIns="0" lIns="0" bIns="0" rIns="0">
            <a:spAutoFit/>
          </a:bodyPr>
          <a:lstStyle/>
          <a:p>
            <a:pPr algn="ctr">
              <a:lnSpc>
                <a:spcPts val="4319"/>
              </a:lnSpc>
              <a:spcBef>
                <a:spcPct val="0"/>
              </a:spcBef>
            </a:pPr>
            <a:r>
              <a:rPr lang="en-US" b="true" sz="2699">
                <a:solidFill>
                  <a:srgbClr val="000000"/>
                </a:solidFill>
                <a:latin typeface="Source Han Sans KR Bold"/>
                <a:ea typeface="Source Han Sans KR Bold"/>
                <a:cs typeface="Source Han Sans KR Bold"/>
                <a:sym typeface="Source Han Sans KR Bold"/>
              </a:rPr>
              <a:t>품사 분석 시각화</a:t>
            </a:r>
          </a:p>
        </p:txBody>
      </p:sp>
      <p:sp>
        <p:nvSpPr>
          <p:cNvPr name="TextBox 16" id="16"/>
          <p:cNvSpPr txBox="true"/>
          <p:nvPr/>
        </p:nvSpPr>
        <p:spPr>
          <a:xfrm rot="0">
            <a:off x="13340871" y="6543933"/>
            <a:ext cx="1673126" cy="510541"/>
          </a:xfrm>
          <a:prstGeom prst="rect">
            <a:avLst/>
          </a:prstGeom>
        </p:spPr>
        <p:txBody>
          <a:bodyPr anchor="t" rtlCol="false" tIns="0" lIns="0" bIns="0" rIns="0">
            <a:spAutoFit/>
          </a:bodyPr>
          <a:lstStyle/>
          <a:p>
            <a:pPr algn="ctr">
              <a:lnSpc>
                <a:spcPts val="4319"/>
              </a:lnSpc>
              <a:spcBef>
                <a:spcPct val="0"/>
              </a:spcBef>
            </a:pPr>
            <a:r>
              <a:rPr lang="en-US" b="true" sz="2699">
                <a:solidFill>
                  <a:srgbClr val="000000"/>
                </a:solidFill>
                <a:latin typeface="Source Han Sans KR Bold"/>
                <a:ea typeface="Source Han Sans KR Bold"/>
                <a:cs typeface="Source Han Sans KR Bold"/>
                <a:sym typeface="Source Han Sans KR Bold"/>
              </a:rPr>
              <a:t>실시간 분석</a:t>
            </a:r>
          </a:p>
        </p:txBody>
      </p:sp>
      <p:grpSp>
        <p:nvGrpSpPr>
          <p:cNvPr name="Group 17" id="17"/>
          <p:cNvGrpSpPr/>
          <p:nvPr/>
        </p:nvGrpSpPr>
        <p:grpSpPr>
          <a:xfrm rot="0">
            <a:off x="5978917" y="5890349"/>
            <a:ext cx="2822206" cy="1969079"/>
            <a:chOff x="0" y="0"/>
            <a:chExt cx="743297" cy="518605"/>
          </a:xfrm>
        </p:grpSpPr>
        <p:sp>
          <p:nvSpPr>
            <p:cNvPr name="Freeform 18" id="18"/>
            <p:cNvSpPr/>
            <p:nvPr/>
          </p:nvSpPr>
          <p:spPr>
            <a:xfrm flipH="false" flipV="false" rot="0">
              <a:off x="0" y="0"/>
              <a:ext cx="743297" cy="518605"/>
            </a:xfrm>
            <a:custGeom>
              <a:avLst/>
              <a:gdLst/>
              <a:ahLst/>
              <a:cxnLst/>
              <a:rect r="r" b="b" t="t" l="l"/>
              <a:pathLst>
                <a:path h="518605" w="743297">
                  <a:moveTo>
                    <a:pt x="0" y="0"/>
                  </a:moveTo>
                  <a:lnTo>
                    <a:pt x="743297" y="0"/>
                  </a:lnTo>
                  <a:lnTo>
                    <a:pt x="743297" y="518605"/>
                  </a:lnTo>
                  <a:lnTo>
                    <a:pt x="0" y="518605"/>
                  </a:lnTo>
                  <a:close/>
                </a:path>
              </a:pathLst>
            </a:custGeom>
            <a:solidFill>
              <a:srgbClr val="000000">
                <a:alpha val="0"/>
              </a:srgbClr>
            </a:solidFill>
            <a:ln w="28575" cap="sq">
              <a:solidFill>
                <a:srgbClr val="FC4561">
                  <a:alpha val="40000"/>
                </a:srgbClr>
              </a:solidFill>
              <a:prstDash val="solid"/>
              <a:miter/>
            </a:ln>
          </p:spPr>
        </p:sp>
        <p:sp>
          <p:nvSpPr>
            <p:cNvPr name="TextBox 19" id="19"/>
            <p:cNvSpPr txBox="true"/>
            <p:nvPr/>
          </p:nvSpPr>
          <p:spPr>
            <a:xfrm>
              <a:off x="0" y="-76200"/>
              <a:ext cx="743297" cy="594805"/>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20" id="20"/>
          <p:cNvGrpSpPr/>
          <p:nvPr/>
        </p:nvGrpSpPr>
        <p:grpSpPr>
          <a:xfrm rot="0">
            <a:off x="9372624" y="5867052"/>
            <a:ext cx="2822206" cy="1969079"/>
            <a:chOff x="0" y="0"/>
            <a:chExt cx="743297" cy="518605"/>
          </a:xfrm>
        </p:grpSpPr>
        <p:sp>
          <p:nvSpPr>
            <p:cNvPr name="Freeform 21" id="21"/>
            <p:cNvSpPr/>
            <p:nvPr/>
          </p:nvSpPr>
          <p:spPr>
            <a:xfrm flipH="false" flipV="false" rot="0">
              <a:off x="0" y="0"/>
              <a:ext cx="743297" cy="518605"/>
            </a:xfrm>
            <a:custGeom>
              <a:avLst/>
              <a:gdLst/>
              <a:ahLst/>
              <a:cxnLst/>
              <a:rect r="r" b="b" t="t" l="l"/>
              <a:pathLst>
                <a:path h="518605" w="743297">
                  <a:moveTo>
                    <a:pt x="0" y="0"/>
                  </a:moveTo>
                  <a:lnTo>
                    <a:pt x="743297" y="0"/>
                  </a:lnTo>
                  <a:lnTo>
                    <a:pt x="743297" y="518605"/>
                  </a:lnTo>
                  <a:lnTo>
                    <a:pt x="0" y="518605"/>
                  </a:lnTo>
                  <a:close/>
                </a:path>
              </a:pathLst>
            </a:custGeom>
            <a:solidFill>
              <a:srgbClr val="000000">
                <a:alpha val="0"/>
              </a:srgbClr>
            </a:solidFill>
            <a:ln w="28575" cap="sq">
              <a:solidFill>
                <a:srgbClr val="FC4561">
                  <a:alpha val="40000"/>
                </a:srgbClr>
              </a:solidFill>
              <a:prstDash val="solid"/>
              <a:miter/>
            </a:ln>
          </p:spPr>
        </p:sp>
        <p:sp>
          <p:nvSpPr>
            <p:cNvPr name="TextBox 22" id="22"/>
            <p:cNvSpPr txBox="true"/>
            <p:nvPr/>
          </p:nvSpPr>
          <p:spPr>
            <a:xfrm>
              <a:off x="0" y="-76200"/>
              <a:ext cx="743297" cy="594805"/>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23" id="23"/>
          <p:cNvGrpSpPr/>
          <p:nvPr/>
        </p:nvGrpSpPr>
        <p:grpSpPr>
          <a:xfrm rot="0">
            <a:off x="12766330" y="5867052"/>
            <a:ext cx="2822206" cy="1969079"/>
            <a:chOff x="0" y="0"/>
            <a:chExt cx="743297" cy="518605"/>
          </a:xfrm>
        </p:grpSpPr>
        <p:sp>
          <p:nvSpPr>
            <p:cNvPr name="Freeform 24" id="24"/>
            <p:cNvSpPr/>
            <p:nvPr/>
          </p:nvSpPr>
          <p:spPr>
            <a:xfrm flipH="false" flipV="false" rot="0">
              <a:off x="0" y="0"/>
              <a:ext cx="743297" cy="518605"/>
            </a:xfrm>
            <a:custGeom>
              <a:avLst/>
              <a:gdLst/>
              <a:ahLst/>
              <a:cxnLst/>
              <a:rect r="r" b="b" t="t" l="l"/>
              <a:pathLst>
                <a:path h="518605" w="743297">
                  <a:moveTo>
                    <a:pt x="0" y="0"/>
                  </a:moveTo>
                  <a:lnTo>
                    <a:pt x="743297" y="0"/>
                  </a:lnTo>
                  <a:lnTo>
                    <a:pt x="743297" y="518605"/>
                  </a:lnTo>
                  <a:lnTo>
                    <a:pt x="0" y="518605"/>
                  </a:lnTo>
                  <a:close/>
                </a:path>
              </a:pathLst>
            </a:custGeom>
            <a:solidFill>
              <a:srgbClr val="000000">
                <a:alpha val="0"/>
              </a:srgbClr>
            </a:solidFill>
            <a:ln w="28575" cap="sq">
              <a:solidFill>
                <a:srgbClr val="FC4561">
                  <a:alpha val="40000"/>
                </a:srgbClr>
              </a:solidFill>
              <a:prstDash val="solid"/>
              <a:miter/>
            </a:ln>
          </p:spPr>
        </p:sp>
        <p:sp>
          <p:nvSpPr>
            <p:cNvPr name="TextBox 25" id="25"/>
            <p:cNvSpPr txBox="true"/>
            <p:nvPr/>
          </p:nvSpPr>
          <p:spPr>
            <a:xfrm>
              <a:off x="0" y="-76200"/>
              <a:ext cx="743297" cy="594805"/>
            </a:xfrm>
            <a:prstGeom prst="rect">
              <a:avLst/>
            </a:prstGeom>
          </p:spPr>
          <p:txBody>
            <a:bodyPr anchor="ctr" rtlCol="false" tIns="50800" lIns="50800" bIns="50800" rIns="50800"/>
            <a:lstStyle/>
            <a:p>
              <a:pPr algn="ctr" marL="0" indent="0" lvl="0">
                <a:lnSpc>
                  <a:spcPts val="3200"/>
                </a:lnSpc>
                <a:spcBef>
                  <a:spcPct val="0"/>
                </a:spcBef>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6418373" y="1028700"/>
            <a:ext cx="10840927" cy="8537230"/>
          </a:xfrm>
          <a:custGeom>
            <a:avLst/>
            <a:gdLst/>
            <a:ahLst/>
            <a:cxnLst/>
            <a:rect r="r" b="b" t="t" l="l"/>
            <a:pathLst>
              <a:path h="8537230" w="10840927">
                <a:moveTo>
                  <a:pt x="0" y="0"/>
                </a:moveTo>
                <a:lnTo>
                  <a:pt x="10840927" y="0"/>
                </a:lnTo>
                <a:lnTo>
                  <a:pt x="10840927" y="8537230"/>
                </a:lnTo>
                <a:lnTo>
                  <a:pt x="0" y="8537230"/>
                </a:lnTo>
                <a:lnTo>
                  <a:pt x="0" y="0"/>
                </a:lnTo>
                <a:close/>
              </a:path>
            </a:pathLst>
          </a:custGeom>
          <a:blipFill>
            <a:blip r:embed="rId2"/>
            <a:stretch>
              <a:fillRect l="0" t="0" r="0" b="0"/>
            </a:stretch>
          </a:blipFill>
        </p:spPr>
      </p:sp>
      <p:sp>
        <p:nvSpPr>
          <p:cNvPr name="Freeform 6" id="6"/>
          <p:cNvSpPr/>
          <p:nvPr/>
        </p:nvSpPr>
        <p:spPr>
          <a:xfrm flipH="false" flipV="false" rot="0">
            <a:off x="7402940" y="383377"/>
            <a:ext cx="5043106" cy="1064133"/>
          </a:xfrm>
          <a:custGeom>
            <a:avLst/>
            <a:gdLst/>
            <a:ahLst/>
            <a:cxnLst/>
            <a:rect r="r" b="b" t="t" l="l"/>
            <a:pathLst>
              <a:path h="1064133" w="5043106">
                <a:moveTo>
                  <a:pt x="0" y="0"/>
                </a:moveTo>
                <a:lnTo>
                  <a:pt x="5043106" y="0"/>
                </a:lnTo>
                <a:lnTo>
                  <a:pt x="5043106" y="1064133"/>
                </a:lnTo>
                <a:lnTo>
                  <a:pt x="0" y="1064133"/>
                </a:lnTo>
                <a:lnTo>
                  <a:pt x="0" y="0"/>
                </a:lnTo>
                <a:close/>
              </a:path>
            </a:pathLst>
          </a:custGeom>
          <a:blipFill>
            <a:blip r:embed="rId3"/>
            <a:stretch>
              <a:fillRect l="0" t="-12291" r="0" b="-419069"/>
            </a:stretch>
          </a:blipFill>
        </p:spPr>
      </p:sp>
      <p:sp>
        <p:nvSpPr>
          <p:cNvPr name="AutoShape 7" id="7"/>
          <p:cNvSpPr/>
          <p:nvPr/>
        </p:nvSpPr>
        <p:spPr>
          <a:xfrm flipV="true">
            <a:off x="7014061" y="3108526"/>
            <a:ext cx="1175299" cy="1183234"/>
          </a:xfrm>
          <a:prstGeom prst="line">
            <a:avLst/>
          </a:prstGeom>
          <a:ln cap="flat" w="190500">
            <a:solidFill>
              <a:srgbClr val="FC4561">
                <a:alpha val="19608"/>
              </a:srgbClr>
            </a:solidFill>
            <a:prstDash val="solid"/>
            <a:headEnd type="none" len="sm" w="sm"/>
            <a:tailEnd type="arrow" len="sm" w="med"/>
          </a:ln>
        </p:spPr>
      </p:sp>
      <p:sp>
        <p:nvSpPr>
          <p:cNvPr name="Freeform 8" id="8"/>
          <p:cNvSpPr/>
          <p:nvPr/>
        </p:nvSpPr>
        <p:spPr>
          <a:xfrm flipH="false" flipV="false" rot="0">
            <a:off x="10819365" y="6869079"/>
            <a:ext cx="1382341" cy="1332589"/>
          </a:xfrm>
          <a:custGeom>
            <a:avLst/>
            <a:gdLst/>
            <a:ahLst/>
            <a:cxnLst/>
            <a:rect r="r" b="b" t="t" l="l"/>
            <a:pathLst>
              <a:path h="1332589" w="1382341">
                <a:moveTo>
                  <a:pt x="0" y="0"/>
                </a:moveTo>
                <a:lnTo>
                  <a:pt x="1382341" y="0"/>
                </a:lnTo>
                <a:lnTo>
                  <a:pt x="1382341" y="1332588"/>
                </a:lnTo>
                <a:lnTo>
                  <a:pt x="0" y="1332588"/>
                </a:lnTo>
                <a:lnTo>
                  <a:pt x="0" y="0"/>
                </a:lnTo>
                <a:close/>
              </a:path>
            </a:pathLst>
          </a:custGeom>
          <a:blipFill>
            <a:blip r:embed="rId3"/>
            <a:stretch>
              <a:fillRect l="-21013" t="0" r="-285837" b="-373196"/>
            </a:stretch>
          </a:blipFill>
        </p:spPr>
      </p:sp>
      <p:sp>
        <p:nvSpPr>
          <p:cNvPr name="Freeform 9" id="9"/>
          <p:cNvSpPr/>
          <p:nvPr/>
        </p:nvSpPr>
        <p:spPr>
          <a:xfrm flipH="false" flipV="false" rot="0">
            <a:off x="6807020" y="4464809"/>
            <a:ext cx="1382341" cy="1472819"/>
          </a:xfrm>
          <a:custGeom>
            <a:avLst/>
            <a:gdLst/>
            <a:ahLst/>
            <a:cxnLst/>
            <a:rect r="r" b="b" t="t" l="l"/>
            <a:pathLst>
              <a:path h="1472819" w="1382341">
                <a:moveTo>
                  <a:pt x="0" y="0"/>
                </a:moveTo>
                <a:lnTo>
                  <a:pt x="1382340" y="0"/>
                </a:lnTo>
                <a:lnTo>
                  <a:pt x="1382340" y="1472819"/>
                </a:lnTo>
                <a:lnTo>
                  <a:pt x="0" y="1472819"/>
                </a:lnTo>
                <a:lnTo>
                  <a:pt x="0" y="0"/>
                </a:lnTo>
                <a:close/>
              </a:path>
            </a:pathLst>
          </a:custGeom>
          <a:blipFill>
            <a:blip r:embed="rId3"/>
            <a:stretch>
              <a:fillRect l="-28486" t="0" r="-321177" b="-373196"/>
            </a:stretch>
          </a:blipFill>
        </p:spPr>
      </p:sp>
      <p:sp>
        <p:nvSpPr>
          <p:cNvPr name="AutoShape 10" id="10"/>
          <p:cNvSpPr/>
          <p:nvPr/>
        </p:nvSpPr>
        <p:spPr>
          <a:xfrm flipH="true" flipV="true">
            <a:off x="7014061" y="4291760"/>
            <a:ext cx="1270549" cy="2194033"/>
          </a:xfrm>
          <a:prstGeom prst="line">
            <a:avLst/>
          </a:prstGeom>
          <a:ln cap="flat" w="190500">
            <a:solidFill>
              <a:srgbClr val="FC4561">
                <a:alpha val="19608"/>
              </a:srgbClr>
            </a:solidFill>
            <a:prstDash val="solid"/>
            <a:headEnd type="none" len="sm" w="sm"/>
            <a:tailEnd type="arrow" len="sm" w="med"/>
          </a:ln>
        </p:spPr>
      </p:sp>
      <p:sp>
        <p:nvSpPr>
          <p:cNvPr name="AutoShape 11" id="11"/>
          <p:cNvSpPr/>
          <p:nvPr/>
        </p:nvSpPr>
        <p:spPr>
          <a:xfrm flipH="true">
            <a:off x="8284610" y="6485793"/>
            <a:ext cx="3917095" cy="0"/>
          </a:xfrm>
          <a:prstGeom prst="line">
            <a:avLst/>
          </a:prstGeom>
          <a:ln cap="flat" w="190500">
            <a:solidFill>
              <a:srgbClr val="FC4561">
                <a:alpha val="19608"/>
              </a:srgbClr>
            </a:solidFill>
            <a:prstDash val="solid"/>
            <a:headEnd type="none" len="sm" w="sm"/>
            <a:tailEnd type="arrow" len="sm" w="med"/>
          </a:ln>
        </p:spPr>
      </p:sp>
      <p:sp>
        <p:nvSpPr>
          <p:cNvPr name="AutoShape 12" id="12"/>
          <p:cNvSpPr/>
          <p:nvPr/>
        </p:nvSpPr>
        <p:spPr>
          <a:xfrm flipH="true">
            <a:off x="7863404" y="1795034"/>
            <a:ext cx="4070683" cy="2496726"/>
          </a:xfrm>
          <a:prstGeom prst="line">
            <a:avLst/>
          </a:prstGeom>
          <a:ln cap="flat" w="190500">
            <a:solidFill>
              <a:srgbClr val="5CA3FF">
                <a:alpha val="19608"/>
              </a:srgbClr>
            </a:solidFill>
            <a:prstDash val="solid"/>
            <a:headEnd type="none" len="sm" w="sm"/>
            <a:tailEnd type="arrow" len="sm" w="med"/>
          </a:ln>
        </p:spPr>
      </p:sp>
      <p:sp>
        <p:nvSpPr>
          <p:cNvPr name="AutoShape 13" id="13"/>
          <p:cNvSpPr/>
          <p:nvPr/>
        </p:nvSpPr>
        <p:spPr>
          <a:xfrm flipH="true">
            <a:off x="7863404" y="3108526"/>
            <a:ext cx="421206" cy="4867663"/>
          </a:xfrm>
          <a:prstGeom prst="line">
            <a:avLst/>
          </a:prstGeom>
          <a:ln cap="flat" w="190500">
            <a:solidFill>
              <a:srgbClr val="8C52FF">
                <a:alpha val="19608"/>
              </a:srgbClr>
            </a:solidFill>
            <a:prstDash val="solid"/>
            <a:headEnd type="none" len="sm" w="sm"/>
            <a:tailEnd type="arrow" len="sm" w="med"/>
          </a:ln>
        </p:spPr>
      </p:sp>
      <p:sp>
        <p:nvSpPr>
          <p:cNvPr name="AutoShape 14" id="14"/>
          <p:cNvSpPr/>
          <p:nvPr/>
        </p:nvSpPr>
        <p:spPr>
          <a:xfrm flipV="true">
            <a:off x="7863404" y="7977942"/>
            <a:ext cx="4338302" cy="0"/>
          </a:xfrm>
          <a:prstGeom prst="line">
            <a:avLst/>
          </a:prstGeom>
          <a:ln cap="flat" w="190500">
            <a:solidFill>
              <a:srgbClr val="8C52FF">
                <a:alpha val="19608"/>
              </a:srgbClr>
            </a:solidFill>
            <a:prstDash val="solid"/>
            <a:headEnd type="none" len="sm" w="sm"/>
            <a:tailEnd type="arrow" len="sm" w="med"/>
          </a:ln>
        </p:spPr>
      </p:sp>
      <p:sp>
        <p:nvSpPr>
          <p:cNvPr name="AutoShape 15" id="15"/>
          <p:cNvSpPr/>
          <p:nvPr/>
        </p:nvSpPr>
        <p:spPr>
          <a:xfrm>
            <a:off x="10106035" y="605155"/>
            <a:ext cx="1828052" cy="1189879"/>
          </a:xfrm>
          <a:prstGeom prst="line">
            <a:avLst/>
          </a:prstGeom>
          <a:ln cap="flat" w="190500">
            <a:solidFill>
              <a:srgbClr val="5CA3FF">
                <a:alpha val="19608"/>
              </a:srgbClr>
            </a:solidFill>
            <a:prstDash val="solid"/>
            <a:headEnd type="none" len="sm" w="sm"/>
            <a:tailEnd type="arrow" len="sm" w="med"/>
          </a:ln>
        </p:spPr>
      </p:sp>
      <p:grpSp>
        <p:nvGrpSpPr>
          <p:cNvPr name="Group 16" id="16"/>
          <p:cNvGrpSpPr/>
          <p:nvPr/>
        </p:nvGrpSpPr>
        <p:grpSpPr>
          <a:xfrm rot="0">
            <a:off x="11147451" y="6020068"/>
            <a:ext cx="363084" cy="931451"/>
            <a:chOff x="0" y="0"/>
            <a:chExt cx="95627" cy="245320"/>
          </a:xfrm>
        </p:grpSpPr>
        <p:sp>
          <p:nvSpPr>
            <p:cNvPr name="Freeform 17" id="17"/>
            <p:cNvSpPr/>
            <p:nvPr/>
          </p:nvSpPr>
          <p:spPr>
            <a:xfrm flipH="false" flipV="false" rot="0">
              <a:off x="0" y="0"/>
              <a:ext cx="95627" cy="245320"/>
            </a:xfrm>
            <a:custGeom>
              <a:avLst/>
              <a:gdLst/>
              <a:ahLst/>
              <a:cxnLst/>
              <a:rect r="r" b="b" t="t" l="l"/>
              <a:pathLst>
                <a:path h="245320" w="95627">
                  <a:moveTo>
                    <a:pt x="0" y="0"/>
                  </a:moveTo>
                  <a:lnTo>
                    <a:pt x="95627" y="0"/>
                  </a:lnTo>
                  <a:lnTo>
                    <a:pt x="95627" y="245320"/>
                  </a:lnTo>
                  <a:lnTo>
                    <a:pt x="0" y="245320"/>
                  </a:lnTo>
                  <a:close/>
                </a:path>
              </a:pathLst>
            </a:custGeom>
            <a:solidFill>
              <a:srgbClr val="FFFFFF"/>
            </a:solidFill>
          </p:spPr>
        </p:sp>
        <p:sp>
          <p:nvSpPr>
            <p:cNvPr name="TextBox 18" id="18"/>
            <p:cNvSpPr txBox="true"/>
            <p:nvPr/>
          </p:nvSpPr>
          <p:spPr>
            <a:xfrm>
              <a:off x="0" y="-76200"/>
              <a:ext cx="95627" cy="321520"/>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1</a:t>
              </a:r>
            </a:p>
          </p:txBody>
        </p:sp>
      </p:grpSp>
      <p:sp>
        <p:nvSpPr>
          <p:cNvPr name="TextBox 19" id="19"/>
          <p:cNvSpPr txBox="true"/>
          <p:nvPr/>
        </p:nvSpPr>
        <p:spPr>
          <a:xfrm rot="0">
            <a:off x="788582" y="1214902"/>
            <a:ext cx="3098750"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시스템 설계</a:t>
            </a:r>
          </a:p>
        </p:txBody>
      </p:sp>
      <p:sp>
        <p:nvSpPr>
          <p:cNvPr name="TextBox 20" id="20"/>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03</a:t>
            </a:r>
          </a:p>
        </p:txBody>
      </p:sp>
      <p:grpSp>
        <p:nvGrpSpPr>
          <p:cNvPr name="Group 21" id="21"/>
          <p:cNvGrpSpPr/>
          <p:nvPr/>
        </p:nvGrpSpPr>
        <p:grpSpPr>
          <a:xfrm rot="-5400000">
            <a:off x="6819769" y="4971965"/>
            <a:ext cx="388584" cy="847090"/>
            <a:chOff x="0" y="0"/>
            <a:chExt cx="102343" cy="223102"/>
          </a:xfrm>
        </p:grpSpPr>
        <p:sp>
          <p:nvSpPr>
            <p:cNvPr name="Freeform 22" id="22"/>
            <p:cNvSpPr/>
            <p:nvPr/>
          </p:nvSpPr>
          <p:spPr>
            <a:xfrm flipH="false" flipV="false" rot="0">
              <a:off x="0" y="0"/>
              <a:ext cx="102343" cy="223102"/>
            </a:xfrm>
            <a:custGeom>
              <a:avLst/>
              <a:gdLst/>
              <a:ahLst/>
              <a:cxnLst/>
              <a:rect r="r" b="b" t="t" l="l"/>
              <a:pathLst>
                <a:path h="223102" w="102343">
                  <a:moveTo>
                    <a:pt x="0" y="0"/>
                  </a:moveTo>
                  <a:lnTo>
                    <a:pt x="102343" y="0"/>
                  </a:lnTo>
                  <a:lnTo>
                    <a:pt x="102343" y="223102"/>
                  </a:lnTo>
                  <a:lnTo>
                    <a:pt x="0" y="223102"/>
                  </a:lnTo>
                  <a:close/>
                </a:path>
              </a:pathLst>
            </a:custGeom>
            <a:solidFill>
              <a:srgbClr val="FFFFFF"/>
            </a:solidFill>
          </p:spPr>
        </p:sp>
        <p:sp>
          <p:nvSpPr>
            <p:cNvPr name="TextBox 23" id="23"/>
            <p:cNvSpPr txBox="true"/>
            <p:nvPr/>
          </p:nvSpPr>
          <p:spPr>
            <a:xfrm>
              <a:off x="0" y="-76200"/>
              <a:ext cx="102343" cy="299302"/>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2</a:t>
              </a:r>
            </a:p>
          </p:txBody>
        </p:sp>
      </p:grpSp>
      <p:grpSp>
        <p:nvGrpSpPr>
          <p:cNvPr name="Group 24" id="24"/>
          <p:cNvGrpSpPr/>
          <p:nvPr/>
        </p:nvGrpSpPr>
        <p:grpSpPr>
          <a:xfrm rot="0">
            <a:off x="8780916" y="181610"/>
            <a:ext cx="363084" cy="847090"/>
            <a:chOff x="0" y="0"/>
            <a:chExt cx="95627" cy="223102"/>
          </a:xfrm>
        </p:grpSpPr>
        <p:sp>
          <p:nvSpPr>
            <p:cNvPr name="Freeform 25" id="25"/>
            <p:cNvSpPr/>
            <p:nvPr/>
          </p:nvSpPr>
          <p:spPr>
            <a:xfrm flipH="false" flipV="false" rot="0">
              <a:off x="0" y="0"/>
              <a:ext cx="95627" cy="223102"/>
            </a:xfrm>
            <a:custGeom>
              <a:avLst/>
              <a:gdLst/>
              <a:ahLst/>
              <a:cxnLst/>
              <a:rect r="r" b="b" t="t" l="l"/>
              <a:pathLst>
                <a:path h="223102" w="95627">
                  <a:moveTo>
                    <a:pt x="0" y="0"/>
                  </a:moveTo>
                  <a:lnTo>
                    <a:pt x="95627" y="0"/>
                  </a:lnTo>
                  <a:lnTo>
                    <a:pt x="95627" y="223102"/>
                  </a:lnTo>
                  <a:lnTo>
                    <a:pt x="0" y="223102"/>
                  </a:lnTo>
                  <a:close/>
                </a:path>
              </a:pathLst>
            </a:custGeom>
            <a:solidFill>
              <a:srgbClr val="FFFFFF"/>
            </a:solidFill>
          </p:spPr>
        </p:sp>
        <p:sp>
          <p:nvSpPr>
            <p:cNvPr name="TextBox 26" id="26"/>
            <p:cNvSpPr txBox="true"/>
            <p:nvPr/>
          </p:nvSpPr>
          <p:spPr>
            <a:xfrm>
              <a:off x="0" y="-76200"/>
              <a:ext cx="95627" cy="299302"/>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3</a:t>
              </a:r>
            </a:p>
          </p:txBody>
        </p:sp>
      </p:grpSp>
      <p:grpSp>
        <p:nvGrpSpPr>
          <p:cNvPr name="Group 27" id="27"/>
          <p:cNvGrpSpPr/>
          <p:nvPr/>
        </p:nvGrpSpPr>
        <p:grpSpPr>
          <a:xfrm rot="0">
            <a:off x="9742951" y="4983125"/>
            <a:ext cx="363084" cy="847090"/>
            <a:chOff x="0" y="0"/>
            <a:chExt cx="95627" cy="223102"/>
          </a:xfrm>
        </p:grpSpPr>
        <p:sp>
          <p:nvSpPr>
            <p:cNvPr name="Freeform 28" id="28"/>
            <p:cNvSpPr/>
            <p:nvPr/>
          </p:nvSpPr>
          <p:spPr>
            <a:xfrm flipH="false" flipV="false" rot="0">
              <a:off x="0" y="0"/>
              <a:ext cx="95627" cy="223102"/>
            </a:xfrm>
            <a:custGeom>
              <a:avLst/>
              <a:gdLst/>
              <a:ahLst/>
              <a:cxnLst/>
              <a:rect r="r" b="b" t="t" l="l"/>
              <a:pathLst>
                <a:path h="223102" w="95627">
                  <a:moveTo>
                    <a:pt x="0" y="0"/>
                  </a:moveTo>
                  <a:lnTo>
                    <a:pt x="95627" y="0"/>
                  </a:lnTo>
                  <a:lnTo>
                    <a:pt x="95627" y="223102"/>
                  </a:lnTo>
                  <a:lnTo>
                    <a:pt x="0" y="223102"/>
                  </a:lnTo>
                  <a:close/>
                </a:path>
              </a:pathLst>
            </a:custGeom>
            <a:solidFill>
              <a:srgbClr val="FFFFFF"/>
            </a:solidFill>
          </p:spPr>
        </p:sp>
        <p:sp>
          <p:nvSpPr>
            <p:cNvPr name="TextBox 29" id="29"/>
            <p:cNvSpPr txBox="true"/>
            <p:nvPr/>
          </p:nvSpPr>
          <p:spPr>
            <a:xfrm>
              <a:off x="0" y="-76200"/>
              <a:ext cx="95627" cy="299302"/>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4</a:t>
              </a:r>
            </a:p>
          </p:txBody>
        </p:sp>
      </p:grpSp>
      <p:grpSp>
        <p:nvGrpSpPr>
          <p:cNvPr name="Group 30" id="30"/>
          <p:cNvGrpSpPr/>
          <p:nvPr/>
        </p:nvGrpSpPr>
        <p:grpSpPr>
          <a:xfrm rot="0">
            <a:off x="5769244" y="2684981"/>
            <a:ext cx="363084" cy="847090"/>
            <a:chOff x="0" y="0"/>
            <a:chExt cx="95627" cy="223102"/>
          </a:xfrm>
        </p:grpSpPr>
        <p:sp>
          <p:nvSpPr>
            <p:cNvPr name="Freeform 31" id="31"/>
            <p:cNvSpPr/>
            <p:nvPr/>
          </p:nvSpPr>
          <p:spPr>
            <a:xfrm flipH="false" flipV="false" rot="0">
              <a:off x="0" y="0"/>
              <a:ext cx="95627" cy="223102"/>
            </a:xfrm>
            <a:custGeom>
              <a:avLst/>
              <a:gdLst/>
              <a:ahLst/>
              <a:cxnLst/>
              <a:rect r="r" b="b" t="t" l="l"/>
              <a:pathLst>
                <a:path h="223102" w="95627">
                  <a:moveTo>
                    <a:pt x="0" y="0"/>
                  </a:moveTo>
                  <a:lnTo>
                    <a:pt x="95627" y="0"/>
                  </a:lnTo>
                  <a:lnTo>
                    <a:pt x="95627" y="223102"/>
                  </a:lnTo>
                  <a:lnTo>
                    <a:pt x="0" y="223102"/>
                  </a:lnTo>
                  <a:close/>
                </a:path>
              </a:pathLst>
            </a:custGeom>
            <a:solidFill>
              <a:srgbClr val="FFFFFF"/>
            </a:solidFill>
          </p:spPr>
        </p:sp>
        <p:sp>
          <p:nvSpPr>
            <p:cNvPr name="TextBox 32" id="32"/>
            <p:cNvSpPr txBox="true"/>
            <p:nvPr/>
          </p:nvSpPr>
          <p:spPr>
            <a:xfrm>
              <a:off x="0" y="-76200"/>
              <a:ext cx="95627" cy="299302"/>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5</a:t>
              </a:r>
            </a:p>
          </p:txBody>
        </p:sp>
      </p:grpSp>
      <p:grpSp>
        <p:nvGrpSpPr>
          <p:cNvPr name="Group 33" id="33"/>
          <p:cNvGrpSpPr/>
          <p:nvPr/>
        </p:nvGrpSpPr>
        <p:grpSpPr>
          <a:xfrm rot="0">
            <a:off x="10965909" y="7554397"/>
            <a:ext cx="363084" cy="847090"/>
            <a:chOff x="0" y="0"/>
            <a:chExt cx="95627" cy="223102"/>
          </a:xfrm>
        </p:grpSpPr>
        <p:sp>
          <p:nvSpPr>
            <p:cNvPr name="Freeform 34" id="34"/>
            <p:cNvSpPr/>
            <p:nvPr/>
          </p:nvSpPr>
          <p:spPr>
            <a:xfrm flipH="false" flipV="false" rot="0">
              <a:off x="0" y="0"/>
              <a:ext cx="95627" cy="223102"/>
            </a:xfrm>
            <a:custGeom>
              <a:avLst/>
              <a:gdLst/>
              <a:ahLst/>
              <a:cxnLst/>
              <a:rect r="r" b="b" t="t" l="l"/>
              <a:pathLst>
                <a:path h="223102" w="95627">
                  <a:moveTo>
                    <a:pt x="0" y="0"/>
                  </a:moveTo>
                  <a:lnTo>
                    <a:pt x="95627" y="0"/>
                  </a:lnTo>
                  <a:lnTo>
                    <a:pt x="95627" y="223102"/>
                  </a:lnTo>
                  <a:lnTo>
                    <a:pt x="0" y="223102"/>
                  </a:lnTo>
                  <a:close/>
                </a:path>
              </a:pathLst>
            </a:custGeom>
            <a:solidFill>
              <a:srgbClr val="FFFFFF"/>
            </a:solidFill>
          </p:spPr>
        </p:sp>
        <p:sp>
          <p:nvSpPr>
            <p:cNvPr name="TextBox 35" id="35"/>
            <p:cNvSpPr txBox="true"/>
            <p:nvPr/>
          </p:nvSpPr>
          <p:spPr>
            <a:xfrm>
              <a:off x="0" y="-76200"/>
              <a:ext cx="95627" cy="299302"/>
            </a:xfrm>
            <a:prstGeom prst="rect">
              <a:avLst/>
            </a:prstGeom>
          </p:spPr>
          <p:txBody>
            <a:bodyPr anchor="ctr" rtlCol="false" tIns="50800" lIns="50800" bIns="50800" rIns="50800"/>
            <a:lstStyle/>
            <a:p>
              <a:pPr algn="ctr">
                <a:lnSpc>
                  <a:spcPts val="3200"/>
                </a:lnSpc>
              </a:pPr>
              <a:r>
                <a:rPr lang="en-US" b="true" sz="2000">
                  <a:solidFill>
                    <a:srgbClr val="FF3131"/>
                  </a:solidFill>
                  <a:latin typeface="Source Han Sans KR Bold"/>
                  <a:ea typeface="Source Han Sans KR Bold"/>
                  <a:cs typeface="Source Han Sans KR Bold"/>
                  <a:sym typeface="Source Han Sans KR Bold"/>
                </a:rPr>
                <a:t>6</a:t>
              </a:r>
            </a:p>
          </p:txBody>
        </p:sp>
      </p:grpSp>
      <p:sp>
        <p:nvSpPr>
          <p:cNvPr name="AutoShape 36" id="36"/>
          <p:cNvSpPr/>
          <p:nvPr/>
        </p:nvSpPr>
        <p:spPr>
          <a:xfrm flipV="true">
            <a:off x="7863404" y="3108526"/>
            <a:ext cx="325956" cy="1183234"/>
          </a:xfrm>
          <a:prstGeom prst="line">
            <a:avLst/>
          </a:prstGeom>
          <a:ln cap="flat" w="190500">
            <a:solidFill>
              <a:srgbClr val="5CA3FF">
                <a:alpha val="19608"/>
              </a:srgbClr>
            </a:solidFill>
            <a:prstDash val="solid"/>
            <a:headEnd type="none" len="sm" w="sm"/>
            <a:tailEnd type="arrow" len="sm" w="med"/>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184048" y="3110126"/>
            <a:ext cx="9460078" cy="4958061"/>
          </a:xfrm>
          <a:custGeom>
            <a:avLst/>
            <a:gdLst/>
            <a:ahLst/>
            <a:cxnLst/>
            <a:rect r="r" b="b" t="t" l="l"/>
            <a:pathLst>
              <a:path h="4958061" w="9460078">
                <a:moveTo>
                  <a:pt x="0" y="0"/>
                </a:moveTo>
                <a:lnTo>
                  <a:pt x="9460078" y="0"/>
                </a:lnTo>
                <a:lnTo>
                  <a:pt x="9460078" y="4958061"/>
                </a:lnTo>
                <a:lnTo>
                  <a:pt x="0" y="4958061"/>
                </a:lnTo>
                <a:lnTo>
                  <a:pt x="0" y="0"/>
                </a:lnTo>
                <a:close/>
              </a:path>
            </a:pathLst>
          </a:custGeom>
          <a:blipFill>
            <a:blip r:embed="rId2"/>
            <a:stretch>
              <a:fillRect l="0" t="-5074" r="0" b="-2251"/>
            </a:stretch>
          </a:blipFill>
        </p:spPr>
      </p:sp>
      <p:sp>
        <p:nvSpPr>
          <p:cNvPr name="Freeform 6" id="6"/>
          <p:cNvSpPr/>
          <p:nvPr/>
        </p:nvSpPr>
        <p:spPr>
          <a:xfrm flipH="false" flipV="false" rot="0">
            <a:off x="9595225" y="0"/>
            <a:ext cx="8692775" cy="5750608"/>
          </a:xfrm>
          <a:custGeom>
            <a:avLst/>
            <a:gdLst/>
            <a:ahLst/>
            <a:cxnLst/>
            <a:rect r="r" b="b" t="t" l="l"/>
            <a:pathLst>
              <a:path h="5750608" w="8692775">
                <a:moveTo>
                  <a:pt x="0" y="0"/>
                </a:moveTo>
                <a:lnTo>
                  <a:pt x="8692775" y="0"/>
                </a:lnTo>
                <a:lnTo>
                  <a:pt x="8692775" y="5750608"/>
                </a:lnTo>
                <a:lnTo>
                  <a:pt x="0" y="5750608"/>
                </a:lnTo>
                <a:lnTo>
                  <a:pt x="0" y="0"/>
                </a:lnTo>
                <a:close/>
              </a:path>
            </a:pathLst>
          </a:custGeom>
          <a:blipFill>
            <a:blip r:embed="rId3"/>
            <a:stretch>
              <a:fillRect l="-5846" t="0" r="0" b="0"/>
            </a:stretch>
          </a:blipFill>
        </p:spPr>
      </p:sp>
      <p:sp>
        <p:nvSpPr>
          <p:cNvPr name="Freeform 7" id="7"/>
          <p:cNvSpPr/>
          <p:nvPr/>
        </p:nvSpPr>
        <p:spPr>
          <a:xfrm flipH="false" flipV="false" rot="0">
            <a:off x="9644126" y="5278437"/>
            <a:ext cx="7812259" cy="4511579"/>
          </a:xfrm>
          <a:custGeom>
            <a:avLst/>
            <a:gdLst/>
            <a:ahLst/>
            <a:cxnLst/>
            <a:rect r="r" b="b" t="t" l="l"/>
            <a:pathLst>
              <a:path h="4511579" w="7812259">
                <a:moveTo>
                  <a:pt x="0" y="0"/>
                </a:moveTo>
                <a:lnTo>
                  <a:pt x="7812259" y="0"/>
                </a:lnTo>
                <a:lnTo>
                  <a:pt x="7812259" y="4511579"/>
                </a:lnTo>
                <a:lnTo>
                  <a:pt x="0" y="4511579"/>
                </a:lnTo>
                <a:lnTo>
                  <a:pt x="0" y="0"/>
                </a:lnTo>
                <a:close/>
              </a:path>
            </a:pathLst>
          </a:custGeom>
          <a:blipFill>
            <a:blip r:embed="rId4"/>
            <a:stretch>
              <a:fillRect l="0" t="0" r="0" b="0"/>
            </a:stretch>
          </a:blipFill>
        </p:spPr>
      </p:sp>
      <p:sp>
        <p:nvSpPr>
          <p:cNvPr name="TextBox 8" id="8"/>
          <p:cNvSpPr txBox="true"/>
          <p:nvPr/>
        </p:nvSpPr>
        <p:spPr>
          <a:xfrm rot="0">
            <a:off x="788582" y="1214902"/>
            <a:ext cx="4444901"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시스템 구현 결과</a:t>
            </a:r>
          </a:p>
        </p:txBody>
      </p:sp>
      <p:sp>
        <p:nvSpPr>
          <p:cNvPr name="TextBox 9" id="9"/>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04</a:t>
            </a:r>
          </a:p>
        </p:txBody>
      </p:sp>
      <p:sp>
        <p:nvSpPr>
          <p:cNvPr name="TextBox 10" id="10"/>
          <p:cNvSpPr txBox="true"/>
          <p:nvPr/>
        </p:nvSpPr>
        <p:spPr>
          <a:xfrm rot="0">
            <a:off x="2091304" y="647295"/>
            <a:ext cx="2108948" cy="473075"/>
          </a:xfrm>
          <a:prstGeom prst="rect">
            <a:avLst/>
          </a:prstGeom>
        </p:spPr>
        <p:txBody>
          <a:bodyPr anchor="t" rtlCol="false" tIns="0" lIns="0" bIns="0" rIns="0">
            <a:spAutoFit/>
          </a:bodyPr>
          <a:lstStyle/>
          <a:p>
            <a:pPr algn="ctr" marL="0" indent="0" lvl="0">
              <a:lnSpc>
                <a:spcPts val="3999"/>
              </a:lnSpc>
              <a:spcBef>
                <a:spcPct val="0"/>
              </a:spcBef>
            </a:pPr>
            <a:r>
              <a:rPr lang="en-US" sz="2499">
                <a:solidFill>
                  <a:srgbClr val="000000">
                    <a:alpha val="60000"/>
                  </a:srgbClr>
                </a:solidFill>
                <a:latin typeface="Source Han Sans KR"/>
                <a:ea typeface="Source Han Sans KR"/>
                <a:cs typeface="Source Han Sans KR"/>
                <a:sym typeface="Source Han Sans KR"/>
              </a:rPr>
              <a:t>주요 기능 소개</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0" y="3012682"/>
            <a:ext cx="9251547" cy="4604973"/>
          </a:xfrm>
          <a:custGeom>
            <a:avLst/>
            <a:gdLst/>
            <a:ahLst/>
            <a:cxnLst/>
            <a:rect r="r" b="b" t="t" l="l"/>
            <a:pathLst>
              <a:path h="4604973" w="9251547">
                <a:moveTo>
                  <a:pt x="0" y="0"/>
                </a:moveTo>
                <a:lnTo>
                  <a:pt x="9251547" y="0"/>
                </a:lnTo>
                <a:lnTo>
                  <a:pt x="9251547" y="4604973"/>
                </a:lnTo>
                <a:lnTo>
                  <a:pt x="0" y="4604973"/>
                </a:lnTo>
                <a:lnTo>
                  <a:pt x="0" y="0"/>
                </a:lnTo>
                <a:close/>
              </a:path>
            </a:pathLst>
          </a:custGeom>
          <a:blipFill>
            <a:blip r:embed="rId2"/>
            <a:stretch>
              <a:fillRect l="0" t="0" r="0" b="-15017"/>
            </a:stretch>
          </a:blipFill>
        </p:spPr>
      </p:sp>
      <p:sp>
        <p:nvSpPr>
          <p:cNvPr name="Freeform 6" id="6"/>
          <p:cNvSpPr/>
          <p:nvPr/>
        </p:nvSpPr>
        <p:spPr>
          <a:xfrm flipH="false" flipV="false" rot="0">
            <a:off x="8618596" y="50919"/>
            <a:ext cx="9400446" cy="5264249"/>
          </a:xfrm>
          <a:custGeom>
            <a:avLst/>
            <a:gdLst/>
            <a:ahLst/>
            <a:cxnLst/>
            <a:rect r="r" b="b" t="t" l="l"/>
            <a:pathLst>
              <a:path h="5264249" w="9400446">
                <a:moveTo>
                  <a:pt x="0" y="0"/>
                </a:moveTo>
                <a:lnTo>
                  <a:pt x="9400446" y="0"/>
                </a:lnTo>
                <a:lnTo>
                  <a:pt x="9400446" y="5264250"/>
                </a:lnTo>
                <a:lnTo>
                  <a:pt x="0" y="5264250"/>
                </a:lnTo>
                <a:lnTo>
                  <a:pt x="0" y="0"/>
                </a:lnTo>
                <a:close/>
              </a:path>
            </a:pathLst>
          </a:custGeom>
          <a:blipFill>
            <a:blip r:embed="rId3"/>
            <a:stretch>
              <a:fillRect l="0" t="0" r="0" b="0"/>
            </a:stretch>
          </a:blipFill>
        </p:spPr>
      </p:sp>
      <p:sp>
        <p:nvSpPr>
          <p:cNvPr name="Freeform 7" id="7"/>
          <p:cNvSpPr/>
          <p:nvPr/>
        </p:nvSpPr>
        <p:spPr>
          <a:xfrm flipH="false" flipV="false" rot="0">
            <a:off x="9046713" y="4676414"/>
            <a:ext cx="8972329" cy="5190945"/>
          </a:xfrm>
          <a:custGeom>
            <a:avLst/>
            <a:gdLst/>
            <a:ahLst/>
            <a:cxnLst/>
            <a:rect r="r" b="b" t="t" l="l"/>
            <a:pathLst>
              <a:path h="5190945" w="8972329">
                <a:moveTo>
                  <a:pt x="0" y="0"/>
                </a:moveTo>
                <a:lnTo>
                  <a:pt x="8972329" y="0"/>
                </a:lnTo>
                <a:lnTo>
                  <a:pt x="8972329" y="5190944"/>
                </a:lnTo>
                <a:lnTo>
                  <a:pt x="0" y="5190944"/>
                </a:lnTo>
                <a:lnTo>
                  <a:pt x="0" y="0"/>
                </a:lnTo>
                <a:close/>
              </a:path>
            </a:pathLst>
          </a:custGeom>
          <a:blipFill>
            <a:blip r:embed="rId4"/>
            <a:stretch>
              <a:fillRect l="-4478" t="0" r="0" b="0"/>
            </a:stretch>
          </a:blipFill>
        </p:spPr>
      </p:sp>
      <p:sp>
        <p:nvSpPr>
          <p:cNvPr name="TextBox 8" id="8"/>
          <p:cNvSpPr txBox="true"/>
          <p:nvPr/>
        </p:nvSpPr>
        <p:spPr>
          <a:xfrm rot="0">
            <a:off x="788582" y="1214902"/>
            <a:ext cx="4444901"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시스템 구현 결과</a:t>
            </a:r>
          </a:p>
        </p:txBody>
      </p:sp>
      <p:sp>
        <p:nvSpPr>
          <p:cNvPr name="TextBox 9" id="9"/>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04</a:t>
            </a:r>
          </a:p>
        </p:txBody>
      </p:sp>
      <p:sp>
        <p:nvSpPr>
          <p:cNvPr name="TextBox 10" id="10"/>
          <p:cNvSpPr txBox="true"/>
          <p:nvPr/>
        </p:nvSpPr>
        <p:spPr>
          <a:xfrm rot="0">
            <a:off x="1547857" y="647295"/>
            <a:ext cx="3357152" cy="473075"/>
          </a:xfrm>
          <a:prstGeom prst="rect">
            <a:avLst/>
          </a:prstGeom>
        </p:spPr>
        <p:txBody>
          <a:bodyPr anchor="t" rtlCol="false" tIns="0" lIns="0" bIns="0" rIns="0">
            <a:spAutoFit/>
          </a:bodyPr>
          <a:lstStyle/>
          <a:p>
            <a:pPr algn="ctr" marL="0" indent="0" lvl="0">
              <a:lnSpc>
                <a:spcPts val="3999"/>
              </a:lnSpc>
              <a:spcBef>
                <a:spcPct val="0"/>
              </a:spcBef>
            </a:pPr>
            <a:r>
              <a:rPr lang="en-US" sz="2499">
                <a:solidFill>
                  <a:srgbClr val="000000">
                    <a:alpha val="60000"/>
                  </a:srgbClr>
                </a:solidFill>
                <a:latin typeface="Source Han Sans KR"/>
                <a:ea typeface="Source Han Sans KR"/>
                <a:cs typeface="Source Han Sans KR"/>
                <a:sym typeface="Source Han Sans KR"/>
              </a:rPr>
              <a:t>키워드별 분석 결과 비교</a:t>
            </a:r>
          </a:p>
        </p:txBody>
      </p:sp>
      <p:grpSp>
        <p:nvGrpSpPr>
          <p:cNvPr name="Group 11" id="11"/>
          <p:cNvGrpSpPr/>
          <p:nvPr/>
        </p:nvGrpSpPr>
        <p:grpSpPr>
          <a:xfrm rot="0">
            <a:off x="2645156" y="3812073"/>
            <a:ext cx="806611" cy="581362"/>
            <a:chOff x="0" y="0"/>
            <a:chExt cx="212441" cy="153116"/>
          </a:xfrm>
        </p:grpSpPr>
        <p:sp>
          <p:nvSpPr>
            <p:cNvPr name="Freeform 12" id="12"/>
            <p:cNvSpPr/>
            <p:nvPr/>
          </p:nvSpPr>
          <p:spPr>
            <a:xfrm flipH="false" flipV="false" rot="0">
              <a:off x="0" y="0"/>
              <a:ext cx="212441" cy="153116"/>
            </a:xfrm>
            <a:custGeom>
              <a:avLst/>
              <a:gdLst/>
              <a:ahLst/>
              <a:cxnLst/>
              <a:rect r="r" b="b" t="t" l="l"/>
              <a:pathLst>
                <a:path h="153116" w="212441">
                  <a:moveTo>
                    <a:pt x="0" y="0"/>
                  </a:moveTo>
                  <a:lnTo>
                    <a:pt x="212441" y="0"/>
                  </a:lnTo>
                  <a:lnTo>
                    <a:pt x="212441" y="153116"/>
                  </a:lnTo>
                  <a:lnTo>
                    <a:pt x="0" y="153116"/>
                  </a:lnTo>
                  <a:close/>
                </a:path>
              </a:pathLst>
            </a:custGeom>
            <a:solidFill>
              <a:srgbClr val="000000">
                <a:alpha val="0"/>
              </a:srgbClr>
            </a:solidFill>
            <a:ln w="47625" cap="sq">
              <a:solidFill>
                <a:srgbClr val="FF3131"/>
              </a:solidFill>
              <a:prstDash val="solid"/>
              <a:miter/>
            </a:ln>
          </p:spPr>
        </p:sp>
        <p:sp>
          <p:nvSpPr>
            <p:cNvPr name="TextBox 13" id="13"/>
            <p:cNvSpPr txBox="true"/>
            <p:nvPr/>
          </p:nvSpPr>
          <p:spPr>
            <a:xfrm>
              <a:off x="0" y="-76200"/>
              <a:ext cx="212441" cy="229316"/>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14" id="14"/>
          <p:cNvGrpSpPr/>
          <p:nvPr/>
        </p:nvGrpSpPr>
        <p:grpSpPr>
          <a:xfrm rot="0">
            <a:off x="12154380" y="1028996"/>
            <a:ext cx="806611" cy="581362"/>
            <a:chOff x="0" y="0"/>
            <a:chExt cx="212441" cy="153116"/>
          </a:xfrm>
        </p:grpSpPr>
        <p:sp>
          <p:nvSpPr>
            <p:cNvPr name="Freeform 15" id="15"/>
            <p:cNvSpPr/>
            <p:nvPr/>
          </p:nvSpPr>
          <p:spPr>
            <a:xfrm flipH="false" flipV="false" rot="0">
              <a:off x="0" y="0"/>
              <a:ext cx="212441" cy="153116"/>
            </a:xfrm>
            <a:custGeom>
              <a:avLst/>
              <a:gdLst/>
              <a:ahLst/>
              <a:cxnLst/>
              <a:rect r="r" b="b" t="t" l="l"/>
              <a:pathLst>
                <a:path h="153116" w="212441">
                  <a:moveTo>
                    <a:pt x="0" y="0"/>
                  </a:moveTo>
                  <a:lnTo>
                    <a:pt x="212441" y="0"/>
                  </a:lnTo>
                  <a:lnTo>
                    <a:pt x="212441" y="153116"/>
                  </a:lnTo>
                  <a:lnTo>
                    <a:pt x="0" y="153116"/>
                  </a:lnTo>
                  <a:close/>
                </a:path>
              </a:pathLst>
            </a:custGeom>
            <a:solidFill>
              <a:srgbClr val="000000">
                <a:alpha val="0"/>
              </a:srgbClr>
            </a:solidFill>
            <a:ln w="47625" cap="sq">
              <a:solidFill>
                <a:srgbClr val="FF3131"/>
              </a:solidFill>
              <a:prstDash val="solid"/>
              <a:miter/>
            </a:ln>
          </p:spPr>
        </p:sp>
        <p:sp>
          <p:nvSpPr>
            <p:cNvPr name="TextBox 16" id="16"/>
            <p:cNvSpPr txBox="true"/>
            <p:nvPr/>
          </p:nvSpPr>
          <p:spPr>
            <a:xfrm>
              <a:off x="0" y="-76200"/>
              <a:ext cx="212441" cy="229316"/>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17" id="17"/>
          <p:cNvGrpSpPr/>
          <p:nvPr/>
        </p:nvGrpSpPr>
        <p:grpSpPr>
          <a:xfrm rot="0">
            <a:off x="14516297" y="5883530"/>
            <a:ext cx="806611" cy="581362"/>
            <a:chOff x="0" y="0"/>
            <a:chExt cx="212441" cy="153116"/>
          </a:xfrm>
        </p:grpSpPr>
        <p:sp>
          <p:nvSpPr>
            <p:cNvPr name="Freeform 18" id="18"/>
            <p:cNvSpPr/>
            <p:nvPr/>
          </p:nvSpPr>
          <p:spPr>
            <a:xfrm flipH="false" flipV="false" rot="0">
              <a:off x="0" y="0"/>
              <a:ext cx="212441" cy="153116"/>
            </a:xfrm>
            <a:custGeom>
              <a:avLst/>
              <a:gdLst/>
              <a:ahLst/>
              <a:cxnLst/>
              <a:rect r="r" b="b" t="t" l="l"/>
              <a:pathLst>
                <a:path h="153116" w="212441">
                  <a:moveTo>
                    <a:pt x="0" y="0"/>
                  </a:moveTo>
                  <a:lnTo>
                    <a:pt x="212441" y="0"/>
                  </a:lnTo>
                  <a:lnTo>
                    <a:pt x="212441" y="153116"/>
                  </a:lnTo>
                  <a:lnTo>
                    <a:pt x="0" y="153116"/>
                  </a:lnTo>
                  <a:close/>
                </a:path>
              </a:pathLst>
            </a:custGeom>
            <a:solidFill>
              <a:srgbClr val="000000">
                <a:alpha val="0"/>
              </a:srgbClr>
            </a:solidFill>
            <a:ln w="47625" cap="sq">
              <a:solidFill>
                <a:srgbClr val="FF3131"/>
              </a:solidFill>
              <a:prstDash val="solid"/>
              <a:miter/>
            </a:ln>
          </p:spPr>
        </p:sp>
        <p:sp>
          <p:nvSpPr>
            <p:cNvPr name="TextBox 19" id="19"/>
            <p:cNvSpPr txBox="true"/>
            <p:nvPr/>
          </p:nvSpPr>
          <p:spPr>
            <a:xfrm>
              <a:off x="0" y="-76200"/>
              <a:ext cx="212441" cy="229316"/>
            </a:xfrm>
            <a:prstGeom prst="rect">
              <a:avLst/>
            </a:prstGeom>
          </p:spPr>
          <p:txBody>
            <a:bodyPr anchor="ctr" rtlCol="false" tIns="50800" lIns="50800" bIns="50800" rIns="50800"/>
            <a:lstStyle/>
            <a:p>
              <a:pPr algn="ctr" marL="0" indent="0" lvl="0">
                <a:lnSpc>
                  <a:spcPts val="3200"/>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10018256"/>
            <a:ext cx="18288000" cy="268744"/>
            <a:chOff x="0" y="0"/>
            <a:chExt cx="4816593" cy="70780"/>
          </a:xfrm>
        </p:grpSpPr>
        <p:sp>
          <p:nvSpPr>
            <p:cNvPr name="Freeform 3" id="3"/>
            <p:cNvSpPr/>
            <p:nvPr/>
          </p:nvSpPr>
          <p:spPr>
            <a:xfrm flipH="false" flipV="false" rot="0">
              <a:off x="0" y="0"/>
              <a:ext cx="4816592" cy="70780"/>
            </a:xfrm>
            <a:custGeom>
              <a:avLst/>
              <a:gdLst/>
              <a:ahLst/>
              <a:cxnLst/>
              <a:rect r="r" b="b" t="t" l="l"/>
              <a:pathLst>
                <a:path h="70780" w="4816592">
                  <a:moveTo>
                    <a:pt x="0" y="0"/>
                  </a:moveTo>
                  <a:lnTo>
                    <a:pt x="4816592" y="0"/>
                  </a:lnTo>
                  <a:lnTo>
                    <a:pt x="4816592" y="70780"/>
                  </a:lnTo>
                  <a:lnTo>
                    <a:pt x="0" y="70780"/>
                  </a:lnTo>
                  <a:close/>
                </a:path>
              </a:pathLst>
            </a:custGeom>
            <a:solidFill>
              <a:srgbClr val="FC4561"/>
            </a:solidFill>
          </p:spPr>
        </p:sp>
        <p:sp>
          <p:nvSpPr>
            <p:cNvPr name="TextBox 4" id="4"/>
            <p:cNvSpPr txBox="true"/>
            <p:nvPr/>
          </p:nvSpPr>
          <p:spPr>
            <a:xfrm>
              <a:off x="0" y="-38100"/>
              <a:ext cx="4816593" cy="108880"/>
            </a:xfrm>
            <a:prstGeom prst="rect">
              <a:avLst/>
            </a:prstGeom>
          </p:spPr>
          <p:txBody>
            <a:bodyPr anchor="ctr" rtlCol="false" tIns="50800" lIns="50800" bIns="50800" rIns="50800"/>
            <a:lstStyle/>
            <a:p>
              <a:pPr algn="ctr">
                <a:lnSpc>
                  <a:spcPts val="2800"/>
                </a:lnSpc>
              </a:pPr>
            </a:p>
          </p:txBody>
        </p:sp>
      </p:grpSp>
      <p:sp>
        <p:nvSpPr>
          <p:cNvPr name="Freeform 5" id="5"/>
          <p:cNvSpPr/>
          <p:nvPr/>
        </p:nvSpPr>
        <p:spPr>
          <a:xfrm flipH="false" flipV="false" rot="0">
            <a:off x="3493371" y="1173798"/>
            <a:ext cx="11301259" cy="2853568"/>
          </a:xfrm>
          <a:custGeom>
            <a:avLst/>
            <a:gdLst/>
            <a:ahLst/>
            <a:cxnLst/>
            <a:rect r="r" b="b" t="t" l="l"/>
            <a:pathLst>
              <a:path h="2853568" w="11301259">
                <a:moveTo>
                  <a:pt x="0" y="0"/>
                </a:moveTo>
                <a:lnTo>
                  <a:pt x="11301258" y="0"/>
                </a:lnTo>
                <a:lnTo>
                  <a:pt x="11301258" y="2853568"/>
                </a:lnTo>
                <a:lnTo>
                  <a:pt x="0" y="2853568"/>
                </a:lnTo>
                <a:lnTo>
                  <a:pt x="0" y="0"/>
                </a:lnTo>
                <a:close/>
              </a:path>
            </a:pathLst>
          </a:custGeom>
          <a:blipFill>
            <a:blip r:embed="rId2"/>
            <a:stretch>
              <a:fillRect l="0" t="0" r="0" b="0"/>
            </a:stretch>
          </a:blipFill>
        </p:spPr>
      </p:sp>
      <p:sp>
        <p:nvSpPr>
          <p:cNvPr name="Freeform 6" id="6"/>
          <p:cNvSpPr/>
          <p:nvPr/>
        </p:nvSpPr>
        <p:spPr>
          <a:xfrm flipH="false" flipV="false" rot="0">
            <a:off x="510381" y="4236916"/>
            <a:ext cx="10658054" cy="2704481"/>
          </a:xfrm>
          <a:custGeom>
            <a:avLst/>
            <a:gdLst/>
            <a:ahLst/>
            <a:cxnLst/>
            <a:rect r="r" b="b" t="t" l="l"/>
            <a:pathLst>
              <a:path h="2704481" w="10658054">
                <a:moveTo>
                  <a:pt x="0" y="0"/>
                </a:moveTo>
                <a:lnTo>
                  <a:pt x="10658054" y="0"/>
                </a:lnTo>
                <a:lnTo>
                  <a:pt x="10658054" y="2704481"/>
                </a:lnTo>
                <a:lnTo>
                  <a:pt x="0" y="2704481"/>
                </a:lnTo>
                <a:lnTo>
                  <a:pt x="0" y="0"/>
                </a:lnTo>
                <a:close/>
              </a:path>
            </a:pathLst>
          </a:custGeom>
          <a:blipFill>
            <a:blip r:embed="rId3"/>
            <a:stretch>
              <a:fillRect l="0" t="0" r="0" b="0"/>
            </a:stretch>
          </a:blipFill>
        </p:spPr>
      </p:sp>
      <p:sp>
        <p:nvSpPr>
          <p:cNvPr name="Freeform 7" id="7"/>
          <p:cNvSpPr/>
          <p:nvPr/>
        </p:nvSpPr>
        <p:spPr>
          <a:xfrm flipH="false" flipV="false" rot="0">
            <a:off x="6623064" y="6941397"/>
            <a:ext cx="11301259" cy="2867694"/>
          </a:xfrm>
          <a:custGeom>
            <a:avLst/>
            <a:gdLst/>
            <a:ahLst/>
            <a:cxnLst/>
            <a:rect r="r" b="b" t="t" l="l"/>
            <a:pathLst>
              <a:path h="2867694" w="11301259">
                <a:moveTo>
                  <a:pt x="0" y="0"/>
                </a:moveTo>
                <a:lnTo>
                  <a:pt x="11301259" y="0"/>
                </a:lnTo>
                <a:lnTo>
                  <a:pt x="11301259" y="2867695"/>
                </a:lnTo>
                <a:lnTo>
                  <a:pt x="0" y="2867695"/>
                </a:lnTo>
                <a:lnTo>
                  <a:pt x="0" y="0"/>
                </a:lnTo>
                <a:close/>
              </a:path>
            </a:pathLst>
          </a:custGeom>
          <a:blipFill>
            <a:blip r:embed="rId4"/>
            <a:stretch>
              <a:fillRect l="0" t="0" r="0" b="0"/>
            </a:stretch>
          </a:blipFill>
        </p:spPr>
      </p:sp>
      <p:sp>
        <p:nvSpPr>
          <p:cNvPr name="TextBox 8" id="8"/>
          <p:cNvSpPr txBox="true"/>
          <p:nvPr/>
        </p:nvSpPr>
        <p:spPr>
          <a:xfrm rot="0">
            <a:off x="788582" y="1214902"/>
            <a:ext cx="4444901" cy="863600"/>
          </a:xfrm>
          <a:prstGeom prst="rect">
            <a:avLst/>
          </a:prstGeom>
        </p:spPr>
        <p:txBody>
          <a:bodyPr anchor="t" rtlCol="false" tIns="0" lIns="0" bIns="0" rIns="0">
            <a:spAutoFit/>
          </a:bodyPr>
          <a:lstStyle/>
          <a:p>
            <a:pPr algn="l">
              <a:lnSpc>
                <a:spcPts val="7000"/>
              </a:lnSpc>
              <a:spcBef>
                <a:spcPct val="0"/>
              </a:spcBef>
            </a:pPr>
            <a:r>
              <a:rPr lang="en-US" b="true" sz="5000">
                <a:solidFill>
                  <a:srgbClr val="000000"/>
                </a:solidFill>
                <a:latin typeface="Source Han Sans KR Bold"/>
                <a:ea typeface="Source Han Sans KR Bold"/>
                <a:cs typeface="Source Han Sans KR Bold"/>
                <a:sym typeface="Source Han Sans KR Bold"/>
              </a:rPr>
              <a:t>시스템 구현 결과</a:t>
            </a:r>
          </a:p>
        </p:txBody>
      </p:sp>
      <p:sp>
        <p:nvSpPr>
          <p:cNvPr name="TextBox 9" id="9"/>
          <p:cNvSpPr txBox="true"/>
          <p:nvPr/>
        </p:nvSpPr>
        <p:spPr>
          <a:xfrm rot="0">
            <a:off x="788582" y="636182"/>
            <a:ext cx="418356" cy="523875"/>
          </a:xfrm>
          <a:prstGeom prst="rect">
            <a:avLst/>
          </a:prstGeom>
        </p:spPr>
        <p:txBody>
          <a:bodyPr anchor="t" rtlCol="false" tIns="0" lIns="0" bIns="0" rIns="0">
            <a:spAutoFit/>
          </a:bodyPr>
          <a:lstStyle/>
          <a:p>
            <a:pPr algn="l" marL="0" indent="0" lvl="0">
              <a:lnSpc>
                <a:spcPts val="4200"/>
              </a:lnSpc>
              <a:spcBef>
                <a:spcPct val="0"/>
              </a:spcBef>
            </a:pPr>
            <a:r>
              <a:rPr lang="en-US" sz="3000">
                <a:solidFill>
                  <a:srgbClr val="FC4561"/>
                </a:solidFill>
                <a:latin typeface="Source Han Sans KR"/>
                <a:ea typeface="Source Han Sans KR"/>
                <a:cs typeface="Source Han Sans KR"/>
                <a:sym typeface="Source Han Sans KR"/>
              </a:rPr>
              <a:t>04</a:t>
            </a:r>
          </a:p>
        </p:txBody>
      </p:sp>
      <p:sp>
        <p:nvSpPr>
          <p:cNvPr name="TextBox 10" id="10"/>
          <p:cNvSpPr txBox="true"/>
          <p:nvPr/>
        </p:nvSpPr>
        <p:spPr>
          <a:xfrm rot="0">
            <a:off x="1609290" y="647295"/>
            <a:ext cx="3357152" cy="473075"/>
          </a:xfrm>
          <a:prstGeom prst="rect">
            <a:avLst/>
          </a:prstGeom>
        </p:spPr>
        <p:txBody>
          <a:bodyPr anchor="t" rtlCol="false" tIns="0" lIns="0" bIns="0" rIns="0">
            <a:spAutoFit/>
          </a:bodyPr>
          <a:lstStyle/>
          <a:p>
            <a:pPr algn="ctr" marL="0" indent="0" lvl="0">
              <a:lnSpc>
                <a:spcPts val="3999"/>
              </a:lnSpc>
              <a:spcBef>
                <a:spcPct val="0"/>
              </a:spcBef>
            </a:pPr>
            <a:r>
              <a:rPr lang="en-US" sz="2499">
                <a:solidFill>
                  <a:srgbClr val="000000">
                    <a:alpha val="60000"/>
                  </a:srgbClr>
                </a:solidFill>
                <a:latin typeface="Source Han Sans KR"/>
                <a:ea typeface="Source Han Sans KR"/>
                <a:cs typeface="Source Han Sans KR"/>
                <a:sym typeface="Source Han Sans KR"/>
              </a:rPr>
              <a:t>attention score 시각화</a:t>
            </a:r>
          </a:p>
        </p:txBody>
      </p:sp>
      <p:sp>
        <p:nvSpPr>
          <p:cNvPr name="TextBox 11" id="11"/>
          <p:cNvSpPr txBox="true"/>
          <p:nvPr/>
        </p:nvSpPr>
        <p:spPr>
          <a:xfrm rot="0">
            <a:off x="11424198" y="5027182"/>
            <a:ext cx="6296875" cy="1057275"/>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회의</a:t>
            </a:r>
            <a:r>
              <a:rPr lang="en-US" sz="3000">
                <a:solidFill>
                  <a:srgbClr val="000000"/>
                </a:solidFill>
                <a:latin typeface="Source Han Sans KR"/>
                <a:ea typeface="Source Han Sans KR"/>
                <a:cs typeface="Source Han Sans KR"/>
                <a:sym typeface="Source Han Sans KR"/>
              </a:rPr>
              <a:t> 키워드에 대한 하이라이트 결과 중 </a:t>
            </a:r>
            <a:r>
              <a:rPr lang="en-US" b="true" sz="3000">
                <a:solidFill>
                  <a:srgbClr val="000000"/>
                </a:solidFill>
                <a:latin typeface="Source Han Sans KR Bold"/>
                <a:ea typeface="Source Han Sans KR Bold"/>
                <a:cs typeface="Source Han Sans KR Bold"/>
                <a:sym typeface="Source Han Sans KR Bold"/>
              </a:rPr>
              <a:t>회의실</a:t>
            </a:r>
            <a:r>
              <a:rPr lang="en-US" sz="3000">
                <a:solidFill>
                  <a:srgbClr val="000000"/>
                </a:solidFill>
                <a:latin typeface="Source Han Sans KR"/>
                <a:ea typeface="Source Han Sans KR"/>
                <a:cs typeface="Source Han Sans KR"/>
                <a:sym typeface="Source Han Sans KR"/>
              </a:rPr>
              <a:t>의 attention score 시각화 결과</a:t>
            </a:r>
          </a:p>
        </p:txBody>
      </p:sp>
      <p:sp>
        <p:nvSpPr>
          <p:cNvPr name="TextBox 12" id="12"/>
          <p:cNvSpPr txBox="true"/>
          <p:nvPr/>
        </p:nvSpPr>
        <p:spPr>
          <a:xfrm rot="0">
            <a:off x="326189" y="7813269"/>
            <a:ext cx="6296875" cy="1057275"/>
          </a:xfrm>
          <a:prstGeom prst="rect">
            <a:avLst/>
          </a:prstGeom>
        </p:spPr>
        <p:txBody>
          <a:bodyPr anchor="t" rtlCol="false" tIns="0" lIns="0" bIns="0" rIns="0">
            <a:spAutoFit/>
          </a:bodyPr>
          <a:lstStyle/>
          <a:p>
            <a:pPr algn="ctr">
              <a:lnSpc>
                <a:spcPts val="4200"/>
              </a:lnSpc>
              <a:spcBef>
                <a:spcPct val="0"/>
              </a:spcBef>
            </a:pPr>
            <a:r>
              <a:rPr lang="en-US" b="true" sz="3000">
                <a:solidFill>
                  <a:srgbClr val="000000"/>
                </a:solidFill>
                <a:latin typeface="Source Han Sans KR Bold"/>
                <a:ea typeface="Source Han Sans KR Bold"/>
                <a:cs typeface="Source Han Sans KR Bold"/>
                <a:sym typeface="Source Han Sans KR Bold"/>
              </a:rPr>
              <a:t>회의</a:t>
            </a:r>
            <a:r>
              <a:rPr lang="en-US" sz="3000">
                <a:solidFill>
                  <a:srgbClr val="000000"/>
                </a:solidFill>
                <a:latin typeface="Source Han Sans KR"/>
                <a:ea typeface="Source Han Sans KR"/>
                <a:cs typeface="Source Han Sans KR"/>
                <a:sym typeface="Source Han Sans KR"/>
              </a:rPr>
              <a:t> 키워드에 대한 하이라이트 결과 중 </a:t>
            </a:r>
            <a:r>
              <a:rPr lang="en-US" b="true" sz="3000">
                <a:solidFill>
                  <a:srgbClr val="000000"/>
                </a:solidFill>
                <a:latin typeface="Source Han Sans KR Bold"/>
                <a:ea typeface="Source Han Sans KR Bold"/>
                <a:cs typeface="Source Han Sans KR Bold"/>
                <a:sym typeface="Source Han Sans KR Bold"/>
              </a:rPr>
              <a:t>책상</a:t>
            </a:r>
            <a:r>
              <a:rPr lang="en-US" sz="3000">
                <a:solidFill>
                  <a:srgbClr val="000000"/>
                </a:solidFill>
                <a:latin typeface="Source Han Sans KR"/>
                <a:ea typeface="Source Han Sans KR"/>
                <a:cs typeface="Source Han Sans KR"/>
                <a:sym typeface="Source Han Sans KR"/>
              </a:rPr>
              <a:t>의 attention score 시각화 결과</a:t>
            </a:r>
          </a:p>
        </p:txBody>
      </p:sp>
      <p:grpSp>
        <p:nvGrpSpPr>
          <p:cNvPr name="Group 13" id="13"/>
          <p:cNvGrpSpPr/>
          <p:nvPr/>
        </p:nvGrpSpPr>
        <p:grpSpPr>
          <a:xfrm rot="0">
            <a:off x="10469005" y="4720502"/>
            <a:ext cx="534083" cy="581362"/>
            <a:chOff x="0" y="0"/>
            <a:chExt cx="140664" cy="153116"/>
          </a:xfrm>
        </p:grpSpPr>
        <p:sp>
          <p:nvSpPr>
            <p:cNvPr name="Freeform 14" id="14"/>
            <p:cNvSpPr/>
            <p:nvPr/>
          </p:nvSpPr>
          <p:spPr>
            <a:xfrm flipH="false" flipV="false" rot="0">
              <a:off x="0" y="0"/>
              <a:ext cx="140664" cy="153116"/>
            </a:xfrm>
            <a:custGeom>
              <a:avLst/>
              <a:gdLst/>
              <a:ahLst/>
              <a:cxnLst/>
              <a:rect r="r" b="b" t="t" l="l"/>
              <a:pathLst>
                <a:path h="153116" w="140664">
                  <a:moveTo>
                    <a:pt x="0" y="0"/>
                  </a:moveTo>
                  <a:lnTo>
                    <a:pt x="140664" y="0"/>
                  </a:lnTo>
                  <a:lnTo>
                    <a:pt x="140664" y="153116"/>
                  </a:lnTo>
                  <a:lnTo>
                    <a:pt x="0" y="153116"/>
                  </a:lnTo>
                  <a:close/>
                </a:path>
              </a:pathLst>
            </a:custGeom>
            <a:solidFill>
              <a:srgbClr val="000000">
                <a:alpha val="0"/>
              </a:srgbClr>
            </a:solidFill>
            <a:ln w="47625" cap="sq">
              <a:solidFill>
                <a:srgbClr val="FF3131"/>
              </a:solidFill>
              <a:prstDash val="solid"/>
              <a:miter/>
            </a:ln>
          </p:spPr>
        </p:sp>
        <p:sp>
          <p:nvSpPr>
            <p:cNvPr name="TextBox 15" id="15"/>
            <p:cNvSpPr txBox="true"/>
            <p:nvPr/>
          </p:nvSpPr>
          <p:spPr>
            <a:xfrm>
              <a:off x="0" y="-76200"/>
              <a:ext cx="140664" cy="229316"/>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16" id="16"/>
          <p:cNvGrpSpPr/>
          <p:nvPr/>
        </p:nvGrpSpPr>
        <p:grpSpPr>
          <a:xfrm rot="0">
            <a:off x="9450195" y="7561706"/>
            <a:ext cx="534083" cy="608920"/>
            <a:chOff x="0" y="0"/>
            <a:chExt cx="140664" cy="160374"/>
          </a:xfrm>
        </p:grpSpPr>
        <p:sp>
          <p:nvSpPr>
            <p:cNvPr name="Freeform 17" id="17"/>
            <p:cNvSpPr/>
            <p:nvPr/>
          </p:nvSpPr>
          <p:spPr>
            <a:xfrm flipH="false" flipV="false" rot="0">
              <a:off x="0" y="0"/>
              <a:ext cx="140664" cy="160374"/>
            </a:xfrm>
            <a:custGeom>
              <a:avLst/>
              <a:gdLst/>
              <a:ahLst/>
              <a:cxnLst/>
              <a:rect r="r" b="b" t="t" l="l"/>
              <a:pathLst>
                <a:path h="160374" w="140664">
                  <a:moveTo>
                    <a:pt x="0" y="0"/>
                  </a:moveTo>
                  <a:lnTo>
                    <a:pt x="140664" y="0"/>
                  </a:lnTo>
                  <a:lnTo>
                    <a:pt x="140664" y="160374"/>
                  </a:lnTo>
                  <a:lnTo>
                    <a:pt x="0" y="160374"/>
                  </a:lnTo>
                  <a:close/>
                </a:path>
              </a:pathLst>
            </a:custGeom>
            <a:solidFill>
              <a:srgbClr val="000000">
                <a:alpha val="0"/>
              </a:srgbClr>
            </a:solidFill>
            <a:ln w="47625" cap="sq">
              <a:solidFill>
                <a:srgbClr val="ED8C92"/>
              </a:solidFill>
              <a:prstDash val="solid"/>
              <a:miter/>
            </a:ln>
          </p:spPr>
        </p:sp>
        <p:sp>
          <p:nvSpPr>
            <p:cNvPr name="TextBox 18" id="18"/>
            <p:cNvSpPr txBox="true"/>
            <p:nvPr/>
          </p:nvSpPr>
          <p:spPr>
            <a:xfrm>
              <a:off x="0" y="-76200"/>
              <a:ext cx="140664" cy="236574"/>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19" id="19"/>
          <p:cNvGrpSpPr/>
          <p:nvPr/>
        </p:nvGrpSpPr>
        <p:grpSpPr>
          <a:xfrm rot="0">
            <a:off x="3718153" y="2985186"/>
            <a:ext cx="754546" cy="581362"/>
            <a:chOff x="0" y="0"/>
            <a:chExt cx="198728" cy="153116"/>
          </a:xfrm>
        </p:grpSpPr>
        <p:sp>
          <p:nvSpPr>
            <p:cNvPr name="Freeform 20" id="20"/>
            <p:cNvSpPr/>
            <p:nvPr/>
          </p:nvSpPr>
          <p:spPr>
            <a:xfrm flipH="false" flipV="false" rot="0">
              <a:off x="0" y="0"/>
              <a:ext cx="198728" cy="153116"/>
            </a:xfrm>
            <a:custGeom>
              <a:avLst/>
              <a:gdLst/>
              <a:ahLst/>
              <a:cxnLst/>
              <a:rect r="r" b="b" t="t" l="l"/>
              <a:pathLst>
                <a:path h="153116" w="198728">
                  <a:moveTo>
                    <a:pt x="0" y="0"/>
                  </a:moveTo>
                  <a:lnTo>
                    <a:pt x="198728" y="0"/>
                  </a:lnTo>
                  <a:lnTo>
                    <a:pt x="198728" y="153116"/>
                  </a:lnTo>
                  <a:lnTo>
                    <a:pt x="0" y="153116"/>
                  </a:lnTo>
                  <a:close/>
                </a:path>
              </a:pathLst>
            </a:custGeom>
            <a:solidFill>
              <a:srgbClr val="000000">
                <a:alpha val="0"/>
              </a:srgbClr>
            </a:solidFill>
            <a:ln w="47625" cap="sq">
              <a:solidFill>
                <a:srgbClr val="FF3131"/>
              </a:solidFill>
              <a:prstDash val="solid"/>
              <a:miter/>
            </a:ln>
          </p:spPr>
        </p:sp>
        <p:sp>
          <p:nvSpPr>
            <p:cNvPr name="TextBox 21" id="21"/>
            <p:cNvSpPr txBox="true"/>
            <p:nvPr/>
          </p:nvSpPr>
          <p:spPr>
            <a:xfrm>
              <a:off x="0" y="-76200"/>
              <a:ext cx="198728" cy="229316"/>
            </a:xfrm>
            <a:prstGeom prst="rect">
              <a:avLst/>
            </a:prstGeom>
          </p:spPr>
          <p:txBody>
            <a:bodyPr anchor="ctr" rtlCol="false" tIns="50800" lIns="50800" bIns="50800" rIns="50800"/>
            <a:lstStyle/>
            <a:p>
              <a:pPr algn="ctr" marL="0" indent="0" lvl="0">
                <a:lnSpc>
                  <a:spcPts val="3200"/>
                </a:lnSpc>
                <a:spcBef>
                  <a:spcPct val="0"/>
                </a:spcBef>
              </a:pPr>
            </a:p>
          </p:txBody>
        </p:sp>
      </p:grpSp>
      <p:grpSp>
        <p:nvGrpSpPr>
          <p:cNvPr name="Group 22" id="22"/>
          <p:cNvGrpSpPr/>
          <p:nvPr/>
        </p:nvGrpSpPr>
        <p:grpSpPr>
          <a:xfrm rot="0">
            <a:off x="4699401" y="2985186"/>
            <a:ext cx="534083" cy="581362"/>
            <a:chOff x="0" y="0"/>
            <a:chExt cx="140664" cy="153116"/>
          </a:xfrm>
        </p:grpSpPr>
        <p:sp>
          <p:nvSpPr>
            <p:cNvPr name="Freeform 23" id="23"/>
            <p:cNvSpPr/>
            <p:nvPr/>
          </p:nvSpPr>
          <p:spPr>
            <a:xfrm flipH="false" flipV="false" rot="0">
              <a:off x="0" y="0"/>
              <a:ext cx="140664" cy="153116"/>
            </a:xfrm>
            <a:custGeom>
              <a:avLst/>
              <a:gdLst/>
              <a:ahLst/>
              <a:cxnLst/>
              <a:rect r="r" b="b" t="t" l="l"/>
              <a:pathLst>
                <a:path h="153116" w="140664">
                  <a:moveTo>
                    <a:pt x="0" y="0"/>
                  </a:moveTo>
                  <a:lnTo>
                    <a:pt x="140664" y="0"/>
                  </a:lnTo>
                  <a:lnTo>
                    <a:pt x="140664" y="153116"/>
                  </a:lnTo>
                  <a:lnTo>
                    <a:pt x="0" y="153116"/>
                  </a:lnTo>
                  <a:close/>
                </a:path>
              </a:pathLst>
            </a:custGeom>
            <a:solidFill>
              <a:srgbClr val="000000">
                <a:alpha val="0"/>
              </a:srgbClr>
            </a:solidFill>
            <a:ln w="47625" cap="sq">
              <a:solidFill>
                <a:srgbClr val="ED8C92"/>
              </a:solidFill>
              <a:prstDash val="solid"/>
              <a:miter/>
            </a:ln>
          </p:spPr>
        </p:sp>
        <p:sp>
          <p:nvSpPr>
            <p:cNvPr name="TextBox 24" id="24"/>
            <p:cNvSpPr txBox="true"/>
            <p:nvPr/>
          </p:nvSpPr>
          <p:spPr>
            <a:xfrm>
              <a:off x="0" y="-76200"/>
              <a:ext cx="140664" cy="229316"/>
            </a:xfrm>
            <a:prstGeom prst="rect">
              <a:avLst/>
            </a:prstGeom>
          </p:spPr>
          <p:txBody>
            <a:bodyPr anchor="ctr" rtlCol="false" tIns="50800" lIns="50800" bIns="50800" rIns="50800"/>
            <a:lstStyle/>
            <a:p>
              <a:pPr algn="ctr" marL="0" indent="0" lvl="0">
                <a:lnSpc>
                  <a:spcPts val="3200"/>
                </a:lnSpc>
                <a:spcBef>
                  <a:spcPct val="0"/>
                </a:spcBef>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DAGzwH6oyjg</dc:identifier>
  <dcterms:modified xsi:type="dcterms:W3CDTF">2011-08-01T06:04:30Z</dcterms:modified>
  <cp:revision>1</cp:revision>
  <dc:title>프로젝트 제안서</dc:title>
</cp:coreProperties>
</file>

<file path=docProps/thumbnail.jpeg>
</file>